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14" r:id="rId3"/>
    <p:sldId id="285" r:id="rId4"/>
    <p:sldId id="315" r:id="rId5"/>
    <p:sldId id="316" r:id="rId6"/>
    <p:sldId id="317"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258"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DA57"/>
    <a:srgbClr val="10AD4B"/>
    <a:srgbClr val="114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69AEA-8386-5A47-941C-86B9890A7D63}" type="datetimeFigureOut">
              <a:rPr lang="tr-TR" smtClean="0"/>
              <a:t>12.08.2025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A1BF3-B45C-9A40-9E39-196CA2FEDD24}" type="slidenum">
              <a:rPr lang="tr-TR" smtClean="0"/>
              <a:t>‹#›</a:t>
            </a:fld>
            <a:endParaRPr lang="tr-TR"/>
          </a:p>
        </p:txBody>
      </p:sp>
    </p:spTree>
    <p:extLst>
      <p:ext uri="{BB962C8B-B14F-4D97-AF65-F5344CB8AC3E}">
        <p14:creationId xmlns:p14="http://schemas.microsoft.com/office/powerpoint/2010/main" val="275803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37EE-8226-E142-A312-3C39F8D10C8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FA4600C-C034-0CF9-7193-A74A264F12D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490396-4D97-B06B-2D8D-1806BA79894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98D3AE-7719-EE7A-D47B-1DF515B6CDE4}"/>
              </a:ext>
            </a:extLst>
          </p:cNvPr>
          <p:cNvSpPr>
            <a:spLocks noGrp="1"/>
          </p:cNvSpPr>
          <p:nvPr>
            <p:ph type="sldNum" sz="quarter" idx="5"/>
          </p:nvPr>
        </p:nvSpPr>
        <p:spPr/>
        <p:txBody>
          <a:bodyPr/>
          <a:lstStyle/>
          <a:p>
            <a:fld id="{5E1A1BF3-B45C-9A40-9E39-196CA2FEDD24}" type="slidenum">
              <a:rPr lang="tr-TR" smtClean="0"/>
              <a:t>2</a:t>
            </a:fld>
            <a:endParaRPr lang="tr-TR"/>
          </a:p>
        </p:txBody>
      </p:sp>
    </p:spTree>
    <p:extLst>
      <p:ext uri="{BB962C8B-B14F-4D97-AF65-F5344CB8AC3E}">
        <p14:creationId xmlns:p14="http://schemas.microsoft.com/office/powerpoint/2010/main" val="44197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FF05-64C1-29A3-9B54-25E386AD110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0713F10-82B7-D415-07D5-6DB10926767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40142AB-F23B-3263-FFB1-CE691B119CD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BCD98CC-03D7-9127-417D-611E356AB602}"/>
              </a:ext>
            </a:extLst>
          </p:cNvPr>
          <p:cNvSpPr>
            <a:spLocks noGrp="1"/>
          </p:cNvSpPr>
          <p:nvPr>
            <p:ph type="sldNum" sz="quarter" idx="5"/>
          </p:nvPr>
        </p:nvSpPr>
        <p:spPr/>
        <p:txBody>
          <a:bodyPr/>
          <a:lstStyle/>
          <a:p>
            <a:fld id="{5E1A1BF3-B45C-9A40-9E39-196CA2FEDD24}" type="slidenum">
              <a:rPr lang="tr-TR" smtClean="0"/>
              <a:t>11</a:t>
            </a:fld>
            <a:endParaRPr lang="tr-TR"/>
          </a:p>
        </p:txBody>
      </p:sp>
    </p:spTree>
    <p:extLst>
      <p:ext uri="{BB962C8B-B14F-4D97-AF65-F5344CB8AC3E}">
        <p14:creationId xmlns:p14="http://schemas.microsoft.com/office/powerpoint/2010/main" val="82040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AE80-1E63-9274-FA42-A20AE41B42B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C1B7619-0955-3F7D-AADB-55BFD7A9E9E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67CB055-8485-5C78-2DF8-7D2084AD712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20B9A0E-A7F2-817D-C710-6E920EBE579F}"/>
              </a:ext>
            </a:extLst>
          </p:cNvPr>
          <p:cNvSpPr>
            <a:spLocks noGrp="1"/>
          </p:cNvSpPr>
          <p:nvPr>
            <p:ph type="sldNum" sz="quarter" idx="5"/>
          </p:nvPr>
        </p:nvSpPr>
        <p:spPr/>
        <p:txBody>
          <a:bodyPr/>
          <a:lstStyle/>
          <a:p>
            <a:fld id="{5E1A1BF3-B45C-9A40-9E39-196CA2FEDD24}" type="slidenum">
              <a:rPr lang="tr-TR" smtClean="0"/>
              <a:t>12</a:t>
            </a:fld>
            <a:endParaRPr lang="tr-TR"/>
          </a:p>
        </p:txBody>
      </p:sp>
    </p:spTree>
    <p:extLst>
      <p:ext uri="{BB962C8B-B14F-4D97-AF65-F5344CB8AC3E}">
        <p14:creationId xmlns:p14="http://schemas.microsoft.com/office/powerpoint/2010/main" val="75050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7871-EC46-08F9-3B76-E8AF22602E9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B383AC3-3DC0-2F61-60E7-3F71B939181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AE23B6-6603-4717-3D44-ED924459E69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0884602-4FA9-F282-7BE0-1B77248FD4A4}"/>
              </a:ext>
            </a:extLst>
          </p:cNvPr>
          <p:cNvSpPr>
            <a:spLocks noGrp="1"/>
          </p:cNvSpPr>
          <p:nvPr>
            <p:ph type="sldNum" sz="quarter" idx="5"/>
          </p:nvPr>
        </p:nvSpPr>
        <p:spPr/>
        <p:txBody>
          <a:bodyPr/>
          <a:lstStyle/>
          <a:p>
            <a:fld id="{5E1A1BF3-B45C-9A40-9E39-196CA2FEDD24}" type="slidenum">
              <a:rPr lang="tr-TR" smtClean="0"/>
              <a:t>13</a:t>
            </a:fld>
            <a:endParaRPr lang="tr-TR"/>
          </a:p>
        </p:txBody>
      </p:sp>
    </p:spTree>
    <p:extLst>
      <p:ext uri="{BB962C8B-B14F-4D97-AF65-F5344CB8AC3E}">
        <p14:creationId xmlns:p14="http://schemas.microsoft.com/office/powerpoint/2010/main" val="153540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6BF85-2065-79B6-C83C-19BAAC63FAA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6AC1699-7363-CDB7-8A43-9B974FA1F90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46AE200-C62E-E036-2FCF-1EF64324FD9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5199285-E60B-7E49-1BC1-AF4545AE620B}"/>
              </a:ext>
            </a:extLst>
          </p:cNvPr>
          <p:cNvSpPr>
            <a:spLocks noGrp="1"/>
          </p:cNvSpPr>
          <p:nvPr>
            <p:ph type="sldNum" sz="quarter" idx="5"/>
          </p:nvPr>
        </p:nvSpPr>
        <p:spPr/>
        <p:txBody>
          <a:bodyPr/>
          <a:lstStyle/>
          <a:p>
            <a:fld id="{5E1A1BF3-B45C-9A40-9E39-196CA2FEDD24}" type="slidenum">
              <a:rPr lang="tr-TR" smtClean="0"/>
              <a:t>14</a:t>
            </a:fld>
            <a:endParaRPr lang="tr-TR"/>
          </a:p>
        </p:txBody>
      </p:sp>
    </p:spTree>
    <p:extLst>
      <p:ext uri="{BB962C8B-B14F-4D97-AF65-F5344CB8AC3E}">
        <p14:creationId xmlns:p14="http://schemas.microsoft.com/office/powerpoint/2010/main" val="23219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010F-19FE-D785-9506-4664917E73B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A5F6039-8C25-5E19-BE2F-3A5DC55B2E8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56A47B7-D52E-63B4-4837-7F57EFF103C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6CCAD95-8C24-F4CC-D435-D897AC150028}"/>
              </a:ext>
            </a:extLst>
          </p:cNvPr>
          <p:cNvSpPr>
            <a:spLocks noGrp="1"/>
          </p:cNvSpPr>
          <p:nvPr>
            <p:ph type="sldNum" sz="quarter" idx="5"/>
          </p:nvPr>
        </p:nvSpPr>
        <p:spPr/>
        <p:txBody>
          <a:bodyPr/>
          <a:lstStyle/>
          <a:p>
            <a:fld id="{5E1A1BF3-B45C-9A40-9E39-196CA2FEDD24}" type="slidenum">
              <a:rPr lang="tr-TR" smtClean="0"/>
              <a:t>15</a:t>
            </a:fld>
            <a:endParaRPr lang="tr-TR"/>
          </a:p>
        </p:txBody>
      </p:sp>
    </p:spTree>
    <p:extLst>
      <p:ext uri="{BB962C8B-B14F-4D97-AF65-F5344CB8AC3E}">
        <p14:creationId xmlns:p14="http://schemas.microsoft.com/office/powerpoint/2010/main" val="204307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5B73-0DA5-C04D-3A33-06B600A9426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F9B993C-2353-89AE-F6C8-C179788E1B9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992EE62-C04C-11C3-76C6-CCC5AF75B17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B4C8B91-5756-F1E5-C86E-F958B0496C20}"/>
              </a:ext>
            </a:extLst>
          </p:cNvPr>
          <p:cNvSpPr>
            <a:spLocks noGrp="1"/>
          </p:cNvSpPr>
          <p:nvPr>
            <p:ph type="sldNum" sz="quarter" idx="5"/>
          </p:nvPr>
        </p:nvSpPr>
        <p:spPr/>
        <p:txBody>
          <a:bodyPr/>
          <a:lstStyle/>
          <a:p>
            <a:fld id="{5E1A1BF3-B45C-9A40-9E39-196CA2FEDD24}" type="slidenum">
              <a:rPr lang="tr-TR" smtClean="0"/>
              <a:t>16</a:t>
            </a:fld>
            <a:endParaRPr lang="tr-TR"/>
          </a:p>
        </p:txBody>
      </p:sp>
    </p:spTree>
    <p:extLst>
      <p:ext uri="{BB962C8B-B14F-4D97-AF65-F5344CB8AC3E}">
        <p14:creationId xmlns:p14="http://schemas.microsoft.com/office/powerpoint/2010/main" val="157499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D246C-D467-C40F-DF0D-B1D643A9989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B3B4F1F-D537-39DC-3FF2-AB45F4DB453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1BD250B-2061-DAFA-890E-2A762FE9F3D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6FE570F-CAFD-367E-BB08-04EC2B8307FD}"/>
              </a:ext>
            </a:extLst>
          </p:cNvPr>
          <p:cNvSpPr>
            <a:spLocks noGrp="1"/>
          </p:cNvSpPr>
          <p:nvPr>
            <p:ph type="sldNum" sz="quarter" idx="5"/>
          </p:nvPr>
        </p:nvSpPr>
        <p:spPr/>
        <p:txBody>
          <a:bodyPr/>
          <a:lstStyle/>
          <a:p>
            <a:fld id="{5E1A1BF3-B45C-9A40-9E39-196CA2FEDD24}" type="slidenum">
              <a:rPr lang="tr-TR" smtClean="0"/>
              <a:t>17</a:t>
            </a:fld>
            <a:endParaRPr lang="tr-TR"/>
          </a:p>
        </p:txBody>
      </p:sp>
    </p:spTree>
    <p:extLst>
      <p:ext uri="{BB962C8B-B14F-4D97-AF65-F5344CB8AC3E}">
        <p14:creationId xmlns:p14="http://schemas.microsoft.com/office/powerpoint/2010/main" val="303749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1B9B-6877-FCCE-0203-59629CA3F80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2D2573B-E768-A16C-3240-2DF8F660A86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9A881EF-2AFC-301B-40C1-26760627AA1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5F07E05-1F84-96B6-3B77-7298DE9B80D5}"/>
              </a:ext>
            </a:extLst>
          </p:cNvPr>
          <p:cNvSpPr>
            <a:spLocks noGrp="1"/>
          </p:cNvSpPr>
          <p:nvPr>
            <p:ph type="sldNum" sz="quarter" idx="5"/>
          </p:nvPr>
        </p:nvSpPr>
        <p:spPr/>
        <p:txBody>
          <a:bodyPr/>
          <a:lstStyle/>
          <a:p>
            <a:fld id="{5E1A1BF3-B45C-9A40-9E39-196CA2FEDD24}" type="slidenum">
              <a:rPr lang="tr-TR" smtClean="0"/>
              <a:t>18</a:t>
            </a:fld>
            <a:endParaRPr lang="tr-TR"/>
          </a:p>
        </p:txBody>
      </p:sp>
    </p:spTree>
    <p:extLst>
      <p:ext uri="{BB962C8B-B14F-4D97-AF65-F5344CB8AC3E}">
        <p14:creationId xmlns:p14="http://schemas.microsoft.com/office/powerpoint/2010/main" val="126760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CF37D-41D0-ABD1-2B22-AA0A1651A06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E10C3F4-4D01-DE1A-0226-DACDB911CAE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95A94A1-606E-8375-52A7-E102A22883E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C775F19-58EE-6EC0-08B7-9D7ADC83DEF0}"/>
              </a:ext>
            </a:extLst>
          </p:cNvPr>
          <p:cNvSpPr>
            <a:spLocks noGrp="1"/>
          </p:cNvSpPr>
          <p:nvPr>
            <p:ph type="sldNum" sz="quarter" idx="5"/>
          </p:nvPr>
        </p:nvSpPr>
        <p:spPr/>
        <p:txBody>
          <a:bodyPr/>
          <a:lstStyle/>
          <a:p>
            <a:fld id="{5E1A1BF3-B45C-9A40-9E39-196CA2FEDD24}" type="slidenum">
              <a:rPr lang="tr-TR" smtClean="0"/>
              <a:t>3</a:t>
            </a:fld>
            <a:endParaRPr lang="tr-TR"/>
          </a:p>
        </p:txBody>
      </p:sp>
    </p:spTree>
    <p:extLst>
      <p:ext uri="{BB962C8B-B14F-4D97-AF65-F5344CB8AC3E}">
        <p14:creationId xmlns:p14="http://schemas.microsoft.com/office/powerpoint/2010/main" val="146513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AE224-F28E-A619-5A64-B630D99EFC7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AE77801-9EDE-87D7-ADB7-1F6D8024387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8C74844-B351-F664-D50D-654EE6EE407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4635DF2-B485-6AAE-26DF-817C91AFD9D9}"/>
              </a:ext>
            </a:extLst>
          </p:cNvPr>
          <p:cNvSpPr>
            <a:spLocks noGrp="1"/>
          </p:cNvSpPr>
          <p:nvPr>
            <p:ph type="sldNum" sz="quarter" idx="5"/>
          </p:nvPr>
        </p:nvSpPr>
        <p:spPr/>
        <p:txBody>
          <a:bodyPr/>
          <a:lstStyle/>
          <a:p>
            <a:fld id="{5E1A1BF3-B45C-9A40-9E39-196CA2FEDD24}" type="slidenum">
              <a:rPr lang="tr-TR" smtClean="0"/>
              <a:t>4</a:t>
            </a:fld>
            <a:endParaRPr lang="tr-TR"/>
          </a:p>
        </p:txBody>
      </p:sp>
    </p:spTree>
    <p:extLst>
      <p:ext uri="{BB962C8B-B14F-4D97-AF65-F5344CB8AC3E}">
        <p14:creationId xmlns:p14="http://schemas.microsoft.com/office/powerpoint/2010/main" val="70980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9CAF-EA8B-2D2F-7EF0-DC4DE30060E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7E1C471-FC3D-D734-9157-F68BF7DC28D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68C665D-61BF-059D-68CD-044C5B968F6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BBB993A-967C-9129-6B90-995DF88D3505}"/>
              </a:ext>
            </a:extLst>
          </p:cNvPr>
          <p:cNvSpPr>
            <a:spLocks noGrp="1"/>
          </p:cNvSpPr>
          <p:nvPr>
            <p:ph type="sldNum" sz="quarter" idx="5"/>
          </p:nvPr>
        </p:nvSpPr>
        <p:spPr/>
        <p:txBody>
          <a:bodyPr/>
          <a:lstStyle/>
          <a:p>
            <a:fld id="{5E1A1BF3-B45C-9A40-9E39-196CA2FEDD24}" type="slidenum">
              <a:rPr lang="tr-TR" smtClean="0"/>
              <a:t>5</a:t>
            </a:fld>
            <a:endParaRPr lang="tr-TR"/>
          </a:p>
        </p:txBody>
      </p:sp>
    </p:spTree>
    <p:extLst>
      <p:ext uri="{BB962C8B-B14F-4D97-AF65-F5344CB8AC3E}">
        <p14:creationId xmlns:p14="http://schemas.microsoft.com/office/powerpoint/2010/main" val="132768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378AF-4F5D-18FA-3124-7CA3B5F11DC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5E6ECDC-A3EB-1F3E-5E92-00F896289A7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9FA8976-3033-07C5-C4B1-46CDA8100B0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1A97960-2DC9-793F-A497-595B8AC38CC1}"/>
              </a:ext>
            </a:extLst>
          </p:cNvPr>
          <p:cNvSpPr>
            <a:spLocks noGrp="1"/>
          </p:cNvSpPr>
          <p:nvPr>
            <p:ph type="sldNum" sz="quarter" idx="5"/>
          </p:nvPr>
        </p:nvSpPr>
        <p:spPr/>
        <p:txBody>
          <a:bodyPr/>
          <a:lstStyle/>
          <a:p>
            <a:fld id="{5E1A1BF3-B45C-9A40-9E39-196CA2FEDD24}" type="slidenum">
              <a:rPr lang="tr-TR" smtClean="0"/>
              <a:t>6</a:t>
            </a:fld>
            <a:endParaRPr lang="tr-TR"/>
          </a:p>
        </p:txBody>
      </p:sp>
    </p:spTree>
    <p:extLst>
      <p:ext uri="{BB962C8B-B14F-4D97-AF65-F5344CB8AC3E}">
        <p14:creationId xmlns:p14="http://schemas.microsoft.com/office/powerpoint/2010/main" val="303079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500A1-2451-844A-0D4A-B44F93B4640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10FFFEE-3B5C-A6A9-A340-E64E0953E8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E790547-AAD5-DC7E-8C49-5BA47F6422E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9EF0E56-5D4B-2159-F5B6-B3C60B12DEF8}"/>
              </a:ext>
            </a:extLst>
          </p:cNvPr>
          <p:cNvSpPr>
            <a:spLocks noGrp="1"/>
          </p:cNvSpPr>
          <p:nvPr>
            <p:ph type="sldNum" sz="quarter" idx="5"/>
          </p:nvPr>
        </p:nvSpPr>
        <p:spPr/>
        <p:txBody>
          <a:bodyPr/>
          <a:lstStyle/>
          <a:p>
            <a:fld id="{5E1A1BF3-B45C-9A40-9E39-196CA2FEDD24}" type="slidenum">
              <a:rPr lang="tr-TR" smtClean="0"/>
              <a:t>7</a:t>
            </a:fld>
            <a:endParaRPr lang="tr-TR"/>
          </a:p>
        </p:txBody>
      </p:sp>
    </p:spTree>
    <p:extLst>
      <p:ext uri="{BB962C8B-B14F-4D97-AF65-F5344CB8AC3E}">
        <p14:creationId xmlns:p14="http://schemas.microsoft.com/office/powerpoint/2010/main" val="245846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C8FF0-8917-3B65-1AAB-5023D6F13A7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515CBCE-FF3E-52AA-B6BC-C4ECCF04E86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782E46E-EEDD-6EBF-95C5-3959E3C369B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9CD7B2C-471B-9E5E-D614-1EDED691E264}"/>
              </a:ext>
            </a:extLst>
          </p:cNvPr>
          <p:cNvSpPr>
            <a:spLocks noGrp="1"/>
          </p:cNvSpPr>
          <p:nvPr>
            <p:ph type="sldNum" sz="quarter" idx="5"/>
          </p:nvPr>
        </p:nvSpPr>
        <p:spPr/>
        <p:txBody>
          <a:bodyPr/>
          <a:lstStyle/>
          <a:p>
            <a:fld id="{5E1A1BF3-B45C-9A40-9E39-196CA2FEDD24}" type="slidenum">
              <a:rPr lang="tr-TR" smtClean="0"/>
              <a:t>8</a:t>
            </a:fld>
            <a:endParaRPr lang="tr-TR"/>
          </a:p>
        </p:txBody>
      </p:sp>
    </p:spTree>
    <p:extLst>
      <p:ext uri="{BB962C8B-B14F-4D97-AF65-F5344CB8AC3E}">
        <p14:creationId xmlns:p14="http://schemas.microsoft.com/office/powerpoint/2010/main" val="312335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E6D6-D884-4D54-D74C-EE0E704C837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DA23490-C5B8-9461-6E74-DE19EBAC6BE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40DE8B-8AA3-ABD2-7FA9-D7E205FC258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2A2BCA9-6E30-56FD-5034-6955AF45EA98}"/>
              </a:ext>
            </a:extLst>
          </p:cNvPr>
          <p:cNvSpPr>
            <a:spLocks noGrp="1"/>
          </p:cNvSpPr>
          <p:nvPr>
            <p:ph type="sldNum" sz="quarter" idx="5"/>
          </p:nvPr>
        </p:nvSpPr>
        <p:spPr/>
        <p:txBody>
          <a:bodyPr/>
          <a:lstStyle/>
          <a:p>
            <a:fld id="{5E1A1BF3-B45C-9A40-9E39-196CA2FEDD24}" type="slidenum">
              <a:rPr lang="tr-TR" smtClean="0"/>
              <a:t>9</a:t>
            </a:fld>
            <a:endParaRPr lang="tr-TR"/>
          </a:p>
        </p:txBody>
      </p:sp>
    </p:spTree>
    <p:extLst>
      <p:ext uri="{BB962C8B-B14F-4D97-AF65-F5344CB8AC3E}">
        <p14:creationId xmlns:p14="http://schemas.microsoft.com/office/powerpoint/2010/main" val="209475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940A-1CE4-ADF7-336B-A73C0807517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218FE78-39F2-FBAC-086C-C836BCBDD1A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693995C-A23A-BF21-64C2-ED7922F1A25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74593B4A-EDD7-604F-DD6D-7E3A4D881651}"/>
              </a:ext>
            </a:extLst>
          </p:cNvPr>
          <p:cNvSpPr>
            <a:spLocks noGrp="1"/>
          </p:cNvSpPr>
          <p:nvPr>
            <p:ph type="sldNum" sz="quarter" idx="5"/>
          </p:nvPr>
        </p:nvSpPr>
        <p:spPr/>
        <p:txBody>
          <a:bodyPr/>
          <a:lstStyle/>
          <a:p>
            <a:fld id="{5E1A1BF3-B45C-9A40-9E39-196CA2FEDD24}" type="slidenum">
              <a:rPr lang="tr-TR" smtClean="0"/>
              <a:t>10</a:t>
            </a:fld>
            <a:endParaRPr lang="tr-TR"/>
          </a:p>
        </p:txBody>
      </p:sp>
    </p:spTree>
    <p:extLst>
      <p:ext uri="{BB962C8B-B14F-4D97-AF65-F5344CB8AC3E}">
        <p14:creationId xmlns:p14="http://schemas.microsoft.com/office/powerpoint/2010/main" val="338428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EF7C0-27F4-1D18-3EDF-64FBBA32684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7E7454-F1A0-CDAF-5E53-01B7ED5F1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37E12D-E640-FD13-033C-29C99BD71B6E}"/>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E280B8B9-B565-628C-04E1-BD6A944F3B2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DAA68B-4545-78FD-3BE7-64783C46301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53136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736EE6-729C-23A8-55D9-4348B1F3985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7A468A7-A0DA-FC0A-B47F-AACDFEA1863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96F6A5-9410-0093-F451-F06803DBF63B}"/>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2388048-E35D-9B5B-B3D1-8E91C2885C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5A5429-0041-DC8B-F3B2-E233C16C99A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7442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C95E675-FBAA-851A-25B6-E2169145C0A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ED87B5D-4CCB-D489-F147-9ABFC811C73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27A7E55-4E3E-F653-B72A-B8E1AE4D22E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20E1163A-D5E6-AB9B-210A-9E1383846D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E350367-8121-16BA-ABDC-20F947BAA76B}"/>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87407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68816D-080D-8A00-C60B-29B1EB1E10F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D9F26C-680B-4C4A-6CBA-88A0BA72117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73002CE-503E-5A76-1507-A4A840DE93D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16C1DAE8-F385-FAC6-FAC5-E76AEA5BD4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1FAF9F-9A58-396F-A7E8-C72311B6CBB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25158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368CE9-0C77-5EC6-4398-03091AD4283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CA6183F-67C4-3CC9-AC39-C98F121E1E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F3AFBE5-8383-3B82-5007-D6EBCCA1A9D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921D7763-0B44-9E3A-D687-56E2E89C3A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1CFB3A-A369-EEDF-6E21-8ED9A1E263C0}"/>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21303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67BA6B-5D00-0772-F8F6-059C35620FC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178D20-AF8A-5C33-1843-A3C678D4D5C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D39A90B-61B8-0702-7E1A-9B213C37898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4C42FB-9D43-EECC-1367-777ED40E5A4A}"/>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E6533929-FD53-555A-6D08-C451D48BAA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2CCD6E6-9809-7D3D-C7A1-CC207744F15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45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9EBC06-3DC1-DEB6-265D-73CC96EE317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BF9E9C9-41F6-D48D-1D90-1FC808874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816E12-46F7-9795-BF22-03FCBF76903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A193198-085D-20FF-842E-76ABED30F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5EF6B9A-CB74-872F-D471-4B84F0D39E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FE64BFD-F4E4-2328-5DB2-40B370AA4932}"/>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8" name="Alt Bilgi Yer Tutucusu 7">
            <a:extLst>
              <a:ext uri="{FF2B5EF4-FFF2-40B4-BE49-F238E27FC236}">
                <a16:creationId xmlns:a16="http://schemas.microsoft.com/office/drawing/2014/main" id="{2812CF7F-3EAE-1159-00AE-1EB48210D9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B5AFD52-0E6F-38F1-376C-4622D2C3CF2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3145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3EEB21-7981-9120-153C-E6398FDE742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4960AF8-6592-120E-A063-67672B31D284}"/>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4" name="Alt Bilgi Yer Tutucusu 3">
            <a:extLst>
              <a:ext uri="{FF2B5EF4-FFF2-40B4-BE49-F238E27FC236}">
                <a16:creationId xmlns:a16="http://schemas.microsoft.com/office/drawing/2014/main" id="{5C817E2B-7FA6-38D3-AF90-ED62BAAB689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C823BD3-63EB-5F1C-2C50-0B9F5AE2BAB3}"/>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02934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3E5D30D-D04B-6108-5F64-E0F1688D165C}"/>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3" name="Alt Bilgi Yer Tutucusu 2">
            <a:extLst>
              <a:ext uri="{FF2B5EF4-FFF2-40B4-BE49-F238E27FC236}">
                <a16:creationId xmlns:a16="http://schemas.microsoft.com/office/drawing/2014/main" id="{78AD2680-99DE-4614-DD93-41940BBCAF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0C765B7-719A-BCFF-11EC-FEF5F60D50EA}"/>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64204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038A7-D681-C263-A7AC-68797E90D5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0AF33EC-D049-44BF-8BEA-6A02C0160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45328D4-40FF-BD98-E267-47A0C05A2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D0B3BC-990A-408D-08F2-7EEC38572191}"/>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41451A56-5951-DE7E-B64B-A7F8D33EDD4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314489-1D7C-29B2-EBC4-2AB377F6E9D4}"/>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909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F51F08-AD62-27E2-937D-103D07415C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B37D156-81F2-A7E6-A785-072679B9F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BDEC382-B19E-6120-B53C-93B559D72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640596-0F5C-210D-8D5D-4C27D4BFBD63}"/>
              </a:ext>
            </a:extLst>
          </p:cNvPr>
          <p:cNvSpPr>
            <a:spLocks noGrp="1"/>
          </p:cNvSpPr>
          <p:nvPr>
            <p:ph type="dt" sz="half" idx="10"/>
          </p:nvPr>
        </p:nvSpPr>
        <p:spPr/>
        <p:txBody>
          <a:bodyPr/>
          <a:lstStyle/>
          <a:p>
            <a:fld id="{BAD530FC-BE23-E340-8E39-B3B7D0C61DBF}" type="datetimeFigureOut">
              <a:rPr lang="tr-TR" smtClean="0"/>
              <a:t>12.08.2025</a:t>
            </a:fld>
            <a:endParaRPr lang="tr-TR"/>
          </a:p>
        </p:txBody>
      </p:sp>
      <p:sp>
        <p:nvSpPr>
          <p:cNvPr id="6" name="Alt Bilgi Yer Tutucusu 5">
            <a:extLst>
              <a:ext uri="{FF2B5EF4-FFF2-40B4-BE49-F238E27FC236}">
                <a16:creationId xmlns:a16="http://schemas.microsoft.com/office/drawing/2014/main" id="{02A133A0-FD1D-0C29-BF8D-18BE813BC5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D780FA-4F38-C9A9-076C-1884D62F5375}"/>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97308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EA70D8-1F8D-BE68-358E-A0E21755C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F18683-C673-8728-8CF6-003BE039F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26558B0-5D27-8398-17F6-B90C6C281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530FC-BE23-E340-8E39-B3B7D0C61DBF}" type="datetimeFigureOut">
              <a:rPr lang="tr-TR" smtClean="0"/>
              <a:t>12.08.2025</a:t>
            </a:fld>
            <a:endParaRPr lang="tr-TR"/>
          </a:p>
        </p:txBody>
      </p:sp>
      <p:sp>
        <p:nvSpPr>
          <p:cNvPr id="5" name="Alt Bilgi Yer Tutucusu 4">
            <a:extLst>
              <a:ext uri="{FF2B5EF4-FFF2-40B4-BE49-F238E27FC236}">
                <a16:creationId xmlns:a16="http://schemas.microsoft.com/office/drawing/2014/main" id="{0979FE79-DA7E-EC1B-0103-892EFBF7B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DD4356D7-87E6-3BF3-1DF5-A62760B03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9CAF5-243E-0540-B834-58F50733AC15}" type="slidenum">
              <a:rPr lang="tr-TR" smtClean="0"/>
              <a:t>‹#›</a:t>
            </a:fld>
            <a:endParaRPr lang="tr-TR"/>
          </a:p>
        </p:txBody>
      </p:sp>
    </p:spTree>
    <p:extLst>
      <p:ext uri="{BB962C8B-B14F-4D97-AF65-F5344CB8AC3E}">
        <p14:creationId xmlns:p14="http://schemas.microsoft.com/office/powerpoint/2010/main" val="40425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ekran görüntüsü, yazı tipi, tasarım içeren bir resim&#10;&#10;Yapay zeka tarafından oluşturulmuş içerik yanlış olabilir.">
            <a:extLst>
              <a:ext uri="{FF2B5EF4-FFF2-40B4-BE49-F238E27FC236}">
                <a16:creationId xmlns:a16="http://schemas.microsoft.com/office/drawing/2014/main" id="{75320EFA-0CDE-A391-D279-71324C9F96F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E2F5E5FB-57E6-BAB1-F291-04901DD4EF93}"/>
              </a:ext>
            </a:extLst>
          </p:cNvPr>
          <p:cNvSpPr txBox="1"/>
          <p:nvPr/>
        </p:nvSpPr>
        <p:spPr>
          <a:xfrm>
            <a:off x="5251016" y="4272677"/>
            <a:ext cx="1689965" cy="707886"/>
          </a:xfrm>
          <a:prstGeom prst="rect">
            <a:avLst/>
          </a:prstGeom>
          <a:noFill/>
        </p:spPr>
        <p:txBody>
          <a:bodyPr wrap="square" rtlCol="0">
            <a:spAutoFit/>
          </a:bodyPr>
          <a:lstStyle/>
          <a:p>
            <a:pPr algn="ctr"/>
            <a:r>
              <a:rPr lang="tr-TR" sz="2000" dirty="0">
                <a:solidFill>
                  <a:srgbClr val="114533"/>
                </a:solidFill>
              </a:rPr>
              <a:t>AD/ SOYAD</a:t>
            </a:r>
          </a:p>
          <a:p>
            <a:pPr algn="ctr"/>
            <a:r>
              <a:rPr lang="tr-TR" sz="2000" dirty="0">
                <a:solidFill>
                  <a:srgbClr val="114533"/>
                </a:solidFill>
              </a:rPr>
              <a:t>UNVAN</a:t>
            </a:r>
          </a:p>
        </p:txBody>
      </p:sp>
      <p:sp>
        <p:nvSpPr>
          <p:cNvPr id="8" name="Metin kutusu 7">
            <a:extLst>
              <a:ext uri="{FF2B5EF4-FFF2-40B4-BE49-F238E27FC236}">
                <a16:creationId xmlns:a16="http://schemas.microsoft.com/office/drawing/2014/main" id="{C0ABD69B-A532-07AF-577C-D8EFBE165B6C}"/>
              </a:ext>
            </a:extLst>
          </p:cNvPr>
          <p:cNvSpPr txBox="1"/>
          <p:nvPr/>
        </p:nvSpPr>
        <p:spPr>
          <a:xfrm>
            <a:off x="5295434" y="4980563"/>
            <a:ext cx="1601132" cy="307777"/>
          </a:xfrm>
          <a:prstGeom prst="rect">
            <a:avLst/>
          </a:prstGeom>
          <a:noFill/>
        </p:spPr>
        <p:txBody>
          <a:bodyPr wrap="square" rtlCol="0">
            <a:spAutoFit/>
          </a:bodyPr>
          <a:lstStyle/>
          <a:p>
            <a:pPr algn="ctr"/>
            <a:r>
              <a:rPr lang="tr-TR" sz="1400">
                <a:solidFill>
                  <a:srgbClr val="114533"/>
                </a:solidFill>
              </a:rPr>
              <a:t>TARİH</a:t>
            </a:r>
            <a:endParaRPr lang="tr-TR" sz="1400" dirty="0">
              <a:solidFill>
                <a:srgbClr val="114533"/>
              </a:solidFill>
            </a:endParaRPr>
          </a:p>
        </p:txBody>
      </p:sp>
    </p:spTree>
    <p:extLst>
      <p:ext uri="{BB962C8B-B14F-4D97-AF65-F5344CB8AC3E}">
        <p14:creationId xmlns:p14="http://schemas.microsoft.com/office/powerpoint/2010/main" val="7412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953C-FCD7-35BA-E108-9D8232A6D4D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09B9650-95A1-640E-B34B-2038C4193523}"/>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DAHA CANLI GÖRÜNEN OYUNLAR</a:t>
            </a:r>
            <a:endParaRPr lang="tr-TR" sz="2800" dirty="0">
              <a:solidFill>
                <a:srgbClr val="114533"/>
              </a:solidFill>
            </a:endParaRPr>
          </a:p>
        </p:txBody>
      </p:sp>
      <p:sp>
        <p:nvSpPr>
          <p:cNvPr id="2" name="Metin kutusu 1">
            <a:extLst>
              <a:ext uri="{FF2B5EF4-FFF2-40B4-BE49-F238E27FC236}">
                <a16:creationId xmlns:a16="http://schemas.microsoft.com/office/drawing/2014/main" id="{1AAD9201-6B36-9272-3E18-1D13A4B3738B}"/>
              </a:ext>
            </a:extLst>
          </p:cNvPr>
          <p:cNvSpPr txBox="1"/>
          <p:nvPr/>
        </p:nvSpPr>
        <p:spPr>
          <a:xfrm>
            <a:off x="193117" y="962123"/>
            <a:ext cx="6417748" cy="562968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t>Oyuncular, evlerinden gerçekçi canlı kumarhane deneyimini tercih ettiği için oyunların tasarımı da teknolojiyle birlikte gelişmektedir.   </a:t>
            </a:r>
          </a:p>
          <a:p>
            <a:pPr marL="342900" indent="-342900">
              <a:lnSpc>
                <a:spcPct val="150000"/>
              </a:lnSpc>
              <a:buFont typeface="Arial" panose="020B0604020202020204" pitchFamily="34" charset="0"/>
              <a:buChar char="•"/>
            </a:pPr>
            <a:r>
              <a:rPr lang="tr-TR" sz="2200" dirty="0"/>
              <a:t>Örneğin, çevrim içi </a:t>
            </a:r>
            <a:r>
              <a:rPr lang="tr-TR" sz="2200" dirty="0" err="1"/>
              <a:t>Blackjack</a:t>
            </a:r>
            <a:r>
              <a:rPr lang="tr-TR" sz="2200" dirty="0"/>
              <a:t> ve Bakara  gibi oyunlarda dinamik, canlı krupiyelerin kullanımı yaygındır.</a:t>
            </a:r>
          </a:p>
          <a:p>
            <a:pPr marL="342900" indent="-342900">
              <a:lnSpc>
                <a:spcPct val="150000"/>
              </a:lnSpc>
              <a:buFont typeface="Arial" panose="020B0604020202020204" pitchFamily="34" charset="0"/>
              <a:buChar char="•"/>
            </a:pPr>
            <a:r>
              <a:rPr lang="tr-TR" sz="2200" dirty="0"/>
              <a:t>Birçok gerçek kumarhane de, özellikle çekici krupiyeler aracılığıyla kişileri etkilemeye çalışmaktadır. İnsan etkileşimi, insanların daha fazla oynamasını ve oyunda daha uzun süre kalmasını cazip kılmaktadır. </a:t>
            </a:r>
          </a:p>
        </p:txBody>
      </p:sp>
      <p:pic>
        <p:nvPicPr>
          <p:cNvPr id="6" name="Picture 2" descr="Live Dealer Games – An Authentic Playing Experience Online | DeeDee's Blog">
            <a:extLst>
              <a:ext uri="{FF2B5EF4-FFF2-40B4-BE49-F238E27FC236}">
                <a16:creationId xmlns:a16="http://schemas.microsoft.com/office/drawing/2014/main" id="{7E8626FD-09D6-E5D9-54C2-D83BE3A63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103" y="1624913"/>
            <a:ext cx="5225629" cy="360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8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D4A3-E548-A861-B98D-DB78437854C1}"/>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E8BA5BB2-2037-5AEE-83CF-821AAC56CE37}"/>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VR Tabanlı Kumar</a:t>
            </a:r>
            <a:endParaRPr lang="tr-TR" sz="2800" dirty="0">
              <a:solidFill>
                <a:srgbClr val="114533"/>
              </a:solidFill>
            </a:endParaRPr>
          </a:p>
        </p:txBody>
      </p:sp>
      <p:sp>
        <p:nvSpPr>
          <p:cNvPr id="2" name="Metin kutusu 1">
            <a:extLst>
              <a:ext uri="{FF2B5EF4-FFF2-40B4-BE49-F238E27FC236}">
                <a16:creationId xmlns:a16="http://schemas.microsoft.com/office/drawing/2014/main" id="{2C1155DD-B3B9-D010-5CD0-C12721DE4ED7}"/>
              </a:ext>
            </a:extLst>
          </p:cNvPr>
          <p:cNvSpPr txBox="1"/>
          <p:nvPr/>
        </p:nvSpPr>
        <p:spPr>
          <a:xfrm>
            <a:off x="193117" y="962123"/>
            <a:ext cx="6417748" cy="461402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2200" kern="0" dirty="0">
                <a:solidFill>
                  <a:sysClr val="windowText" lastClr="000000"/>
                </a:solidFill>
              </a:rPr>
              <a:t>Sanal Gerçeklik veya VR, daha sürükleyici bir kumarhane deneyiminin önünü açan başka bir gelişmedir. </a:t>
            </a:r>
          </a:p>
          <a:p>
            <a:pPr marL="457200" indent="-457200" algn="just">
              <a:lnSpc>
                <a:spcPct val="150000"/>
              </a:lnSpc>
              <a:buFont typeface="Arial" panose="020B0604020202020204" pitchFamily="34" charset="0"/>
              <a:buChar char="•"/>
            </a:pPr>
            <a:r>
              <a:rPr lang="tr-TR" sz="2200" kern="0" dirty="0">
                <a:solidFill>
                  <a:sysClr val="windowText" lastClr="000000"/>
                </a:solidFill>
              </a:rPr>
              <a:t>Genel kullanımına hazır daha fazla VR aksesuarı ile, VR tabanlı kumarhanelerin gelişme baskısı ufukta ve herkesin bu sanal gerçeklik kumarhanelerine kendi evlerinin rahatlığından kolayca erişmesi an meselesi olacaktır. Bu da farklı riskleri de beraberinde getirmektedir.</a:t>
            </a:r>
          </a:p>
        </p:txBody>
      </p:sp>
      <p:pic>
        <p:nvPicPr>
          <p:cNvPr id="3" name="Resim 2">
            <a:extLst>
              <a:ext uri="{FF2B5EF4-FFF2-40B4-BE49-F238E27FC236}">
                <a16:creationId xmlns:a16="http://schemas.microsoft.com/office/drawing/2014/main" id="{1992698D-D86A-631E-2403-EF1E6FEB1400}"/>
              </a:ext>
            </a:extLst>
          </p:cNvPr>
          <p:cNvPicPr>
            <a:picLocks noChangeAspect="1"/>
          </p:cNvPicPr>
          <p:nvPr/>
        </p:nvPicPr>
        <p:blipFill>
          <a:blip r:embed="rId3"/>
          <a:stretch>
            <a:fillRect/>
          </a:stretch>
        </p:blipFill>
        <p:spPr>
          <a:xfrm>
            <a:off x="7001706" y="1121990"/>
            <a:ext cx="4330875" cy="4614020"/>
          </a:xfrm>
          <a:prstGeom prst="rect">
            <a:avLst/>
          </a:prstGeom>
        </p:spPr>
      </p:pic>
    </p:spTree>
    <p:extLst>
      <p:ext uri="{BB962C8B-B14F-4D97-AF65-F5344CB8AC3E}">
        <p14:creationId xmlns:p14="http://schemas.microsoft.com/office/powerpoint/2010/main" val="269901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D1966-FFA1-8BA9-062A-18C84E3C176D}"/>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E3853E90-5D62-C78D-AF80-AFC80678044E}"/>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SLOT MAKİNELERİNİN YÜKSELTİLMESİ</a:t>
            </a:r>
            <a:endParaRPr lang="tr-TR" sz="2800" dirty="0">
              <a:solidFill>
                <a:srgbClr val="114533"/>
              </a:solidFill>
            </a:endParaRPr>
          </a:p>
        </p:txBody>
      </p:sp>
      <p:sp>
        <p:nvSpPr>
          <p:cNvPr id="2" name="Metin kutusu 1">
            <a:extLst>
              <a:ext uri="{FF2B5EF4-FFF2-40B4-BE49-F238E27FC236}">
                <a16:creationId xmlns:a16="http://schemas.microsoft.com/office/drawing/2014/main" id="{5022DA85-6EC8-8FF4-FFE4-1459CE14C74D}"/>
              </a:ext>
            </a:extLst>
          </p:cNvPr>
          <p:cNvSpPr txBox="1"/>
          <p:nvPr/>
        </p:nvSpPr>
        <p:spPr>
          <a:xfrm>
            <a:off x="193116" y="962123"/>
            <a:ext cx="9803500" cy="41061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kern="0" dirty="0">
                <a:solidFill>
                  <a:sysClr val="windowText" lastClr="000000"/>
                </a:solidFill>
              </a:rPr>
              <a:t>Kumarhaneler genç nesli cezbetmeye çalıştıkça, endüstri, bir beceri unsuruna sahip olan slot makinelerini dahil etmeye başlamıştır. </a:t>
            </a:r>
          </a:p>
          <a:p>
            <a:pPr marL="285750" indent="-285750">
              <a:lnSpc>
                <a:spcPct val="150000"/>
              </a:lnSpc>
              <a:buFont typeface="Arial" panose="020B0604020202020204" pitchFamily="34" charset="0"/>
              <a:buChar char="•"/>
            </a:pPr>
            <a:r>
              <a:rPr lang="tr-TR" sz="2200" kern="0" dirty="0">
                <a:solidFill>
                  <a:sysClr val="windowText" lastClr="000000"/>
                </a:solidFill>
              </a:rPr>
              <a:t>Gençler, oynayarak büyüdükleri birçok video oyununda ve oyun konsolunda bulunan bu tür oyun özelliklerinde ustadır. Bu grup meşgul olmak ve eğlenmek istemektedir. Eğer onlara gereksiz bir şey sunulursa, sıkılacak ve oyunu bırakacaklardır. </a:t>
            </a:r>
          </a:p>
          <a:p>
            <a:pPr marL="285750" indent="-285750">
              <a:lnSpc>
                <a:spcPct val="150000"/>
              </a:lnSpc>
              <a:buFont typeface="Arial" panose="020B0604020202020204" pitchFamily="34" charset="0"/>
              <a:buChar char="•"/>
            </a:pPr>
            <a:r>
              <a:rPr lang="tr-TR" sz="2200" kern="0" dirty="0">
                <a:solidFill>
                  <a:sysClr val="windowText" lastClr="000000"/>
                </a:solidFill>
              </a:rPr>
              <a:t>Slot makinelerini güncellemek, daha dikkat çekici ve etkili hale getirmek, yeni ve taze hissettiren sürekli oyun anlamına gelir.</a:t>
            </a:r>
          </a:p>
        </p:txBody>
      </p:sp>
    </p:spTree>
    <p:extLst>
      <p:ext uri="{BB962C8B-B14F-4D97-AF65-F5344CB8AC3E}">
        <p14:creationId xmlns:p14="http://schemas.microsoft.com/office/powerpoint/2010/main" val="115227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C3A1-2495-C970-588A-46F0BA93B788}"/>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5F393D7-3D15-81B6-0ABC-BD61B2880FFD}"/>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AKILLI SAATLER VE I-GAMING</a:t>
            </a:r>
            <a:endParaRPr lang="tr-TR" sz="2800" dirty="0">
              <a:solidFill>
                <a:srgbClr val="114533"/>
              </a:solidFill>
            </a:endParaRPr>
          </a:p>
        </p:txBody>
      </p:sp>
      <p:sp>
        <p:nvSpPr>
          <p:cNvPr id="2" name="Metin kutusu 1">
            <a:extLst>
              <a:ext uri="{FF2B5EF4-FFF2-40B4-BE49-F238E27FC236}">
                <a16:creationId xmlns:a16="http://schemas.microsoft.com/office/drawing/2014/main" id="{565A6ACD-F47D-0169-EA63-B85119CC33C0}"/>
              </a:ext>
            </a:extLst>
          </p:cNvPr>
          <p:cNvSpPr txBox="1"/>
          <p:nvPr/>
        </p:nvSpPr>
        <p:spPr>
          <a:xfrm>
            <a:off x="193116" y="962123"/>
            <a:ext cx="7863489" cy="56296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kern="0" dirty="0">
                <a:solidFill>
                  <a:sysClr val="windowText" lastClr="000000"/>
                </a:solidFill>
              </a:rPr>
              <a:t>Çevrim içi kumarhanelere bağlanmak için cep telefonlarını ve tabletlerini kullanıyorlar. </a:t>
            </a:r>
          </a:p>
          <a:p>
            <a:pPr marL="285750" indent="-285750">
              <a:lnSpc>
                <a:spcPct val="150000"/>
              </a:lnSpc>
              <a:buFont typeface="Arial" panose="020B0604020202020204" pitchFamily="34" charset="0"/>
              <a:buChar char="•"/>
            </a:pPr>
            <a:r>
              <a:rPr lang="tr-TR" sz="2200" kern="0" dirty="0">
                <a:solidFill>
                  <a:sysClr val="windowText" lastClr="000000"/>
                </a:solidFill>
              </a:rPr>
              <a:t>Artık akıllı saatler daha kullanışlı ve erişilebilir bir seçenek olarak yerini alacaktır. </a:t>
            </a:r>
          </a:p>
          <a:p>
            <a:pPr marL="285750" indent="-285750">
              <a:lnSpc>
                <a:spcPct val="150000"/>
              </a:lnSpc>
              <a:buFont typeface="Arial" panose="020B0604020202020204" pitchFamily="34" charset="0"/>
              <a:buChar char="•"/>
            </a:pPr>
            <a:r>
              <a:rPr lang="tr-TR" sz="2200" kern="0" dirty="0">
                <a:solidFill>
                  <a:sysClr val="windowText" lastClr="000000"/>
                </a:solidFill>
              </a:rPr>
              <a:t>Akıllı saat endüstrisinin 2022 yılına kadar yaklaşık 33 milyar dolarlık küresel değerine ulaşacağını tahmin ediyor ve kumarın bu eğilimin bir parçası olması planlanıyor. </a:t>
            </a:r>
          </a:p>
          <a:p>
            <a:pPr marL="285750" indent="-285750">
              <a:lnSpc>
                <a:spcPct val="150000"/>
              </a:lnSpc>
              <a:buFont typeface="Arial" panose="020B0604020202020204" pitchFamily="34" charset="0"/>
              <a:buChar char="•"/>
            </a:pPr>
            <a:r>
              <a:rPr lang="tr-TR" sz="2200" kern="0" dirty="0">
                <a:solidFill>
                  <a:sysClr val="windowText" lastClr="000000"/>
                </a:solidFill>
              </a:rPr>
              <a:t>Giyilebilir teknoloji her zaman popüler olmuştur ve tüm cihazlara kolayca entegre edilebilen yeni oyunlar üreten daha fazla oyun yazılımı geliştiricisiyle önümüzdeki yıllarda da böyle olmaya devam edecektir.</a:t>
            </a:r>
          </a:p>
        </p:txBody>
      </p:sp>
      <p:pic>
        <p:nvPicPr>
          <p:cNvPr id="3" name="Picture 3">
            <a:extLst>
              <a:ext uri="{FF2B5EF4-FFF2-40B4-BE49-F238E27FC236}">
                <a16:creationId xmlns:a16="http://schemas.microsoft.com/office/drawing/2014/main" id="{A920C142-D007-2813-5197-E98E8530C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178" y="2000615"/>
            <a:ext cx="4262425" cy="307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2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83F3-2197-0186-75C0-7459A4B7B8A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B4E224CB-9C81-133E-A299-6F775F08C679}"/>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ONLINE BAHİSLER</a:t>
            </a:r>
            <a:endParaRPr lang="tr-TR" sz="2800" dirty="0">
              <a:solidFill>
                <a:srgbClr val="114533"/>
              </a:solidFill>
            </a:endParaRPr>
          </a:p>
        </p:txBody>
      </p:sp>
      <p:sp>
        <p:nvSpPr>
          <p:cNvPr id="2" name="Metin kutusu 1">
            <a:extLst>
              <a:ext uri="{FF2B5EF4-FFF2-40B4-BE49-F238E27FC236}">
                <a16:creationId xmlns:a16="http://schemas.microsoft.com/office/drawing/2014/main" id="{2FFA1DB7-A6D3-DB4A-87E3-3353F713AD03}"/>
              </a:ext>
            </a:extLst>
          </p:cNvPr>
          <p:cNvSpPr txBox="1"/>
          <p:nvPr/>
        </p:nvSpPr>
        <p:spPr>
          <a:xfrm>
            <a:off x="193116" y="962123"/>
            <a:ext cx="7863489" cy="4614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kern="0" dirty="0">
                <a:solidFill>
                  <a:sysClr val="windowText" lastClr="000000"/>
                </a:solidFill>
              </a:rPr>
              <a:t>Mobil Bahisler</a:t>
            </a:r>
          </a:p>
          <a:p>
            <a:pPr marL="285750" indent="-285750">
              <a:lnSpc>
                <a:spcPct val="150000"/>
              </a:lnSpc>
              <a:buFont typeface="Arial" panose="020B0604020202020204" pitchFamily="34" charset="0"/>
              <a:buChar char="•"/>
            </a:pPr>
            <a:r>
              <a:rPr lang="tr-TR" sz="2200" kern="0" dirty="0">
                <a:solidFill>
                  <a:sysClr val="windowText" lastClr="000000"/>
                </a:solidFill>
              </a:rPr>
              <a:t>Canlı Bahisler</a:t>
            </a:r>
          </a:p>
          <a:p>
            <a:pPr marL="285750" indent="-285750">
              <a:lnSpc>
                <a:spcPct val="150000"/>
              </a:lnSpc>
              <a:buFont typeface="Arial" panose="020B0604020202020204" pitchFamily="34" charset="0"/>
              <a:buChar char="•"/>
            </a:pPr>
            <a:r>
              <a:rPr lang="tr-TR" sz="2200" kern="0" dirty="0">
                <a:solidFill>
                  <a:sysClr val="windowText" lastClr="000000"/>
                </a:solidFill>
              </a:rPr>
              <a:t>Sanal Spor Bahisleri</a:t>
            </a:r>
          </a:p>
          <a:p>
            <a:pPr marL="285750" indent="-285750">
              <a:lnSpc>
                <a:spcPct val="150000"/>
              </a:lnSpc>
              <a:buFont typeface="Arial" panose="020B0604020202020204" pitchFamily="34" charset="0"/>
              <a:buChar char="•"/>
            </a:pPr>
            <a:r>
              <a:rPr lang="tr-TR" sz="2200" kern="0" dirty="0">
                <a:solidFill>
                  <a:sysClr val="windowText" lastClr="000000"/>
                </a:solidFill>
              </a:rPr>
              <a:t>Bahis Borsaları</a:t>
            </a:r>
          </a:p>
          <a:p>
            <a:pPr lvl="1">
              <a:lnSpc>
                <a:spcPct val="150000"/>
              </a:lnSpc>
            </a:pPr>
            <a:r>
              <a:rPr lang="tr-TR" sz="2200" kern="0" dirty="0">
                <a:solidFill>
                  <a:sysClr val="windowText" lastClr="000000"/>
                </a:solidFill>
              </a:rPr>
              <a:t>Bahisçiye karşı değil, diğer bahisçilere karşı bahis oynayabileceğiniz yeni bir çevrimiçi bahis türüdür.</a:t>
            </a:r>
          </a:p>
          <a:p>
            <a:pPr marL="285750" indent="-285750">
              <a:lnSpc>
                <a:spcPct val="150000"/>
              </a:lnSpc>
              <a:buFont typeface="Arial" panose="020B0604020202020204" pitchFamily="34" charset="0"/>
              <a:buChar char="•"/>
            </a:pPr>
            <a:r>
              <a:rPr lang="tr-TR" sz="2200" kern="0" dirty="0">
                <a:solidFill>
                  <a:sysClr val="windowText" lastClr="000000"/>
                </a:solidFill>
              </a:rPr>
              <a:t>Kripto para ile oyunlar</a:t>
            </a:r>
          </a:p>
          <a:p>
            <a:pPr marL="285750" indent="-285750">
              <a:lnSpc>
                <a:spcPct val="150000"/>
              </a:lnSpc>
              <a:buFont typeface="Arial" panose="020B0604020202020204" pitchFamily="34" charset="0"/>
              <a:buChar char="•"/>
            </a:pPr>
            <a:r>
              <a:rPr lang="tr-TR" sz="2200" kern="0" dirty="0">
                <a:solidFill>
                  <a:sysClr val="windowText" lastClr="000000"/>
                </a:solidFill>
              </a:rPr>
              <a:t>Beceri Temelli Bahisler</a:t>
            </a:r>
          </a:p>
          <a:p>
            <a:pPr marL="285750" indent="-285750">
              <a:lnSpc>
                <a:spcPct val="150000"/>
              </a:lnSpc>
              <a:buFont typeface="Arial" panose="020B0604020202020204" pitchFamily="34" charset="0"/>
              <a:buChar char="•"/>
            </a:pPr>
            <a:r>
              <a:rPr lang="tr-TR" sz="2200" kern="0" dirty="0">
                <a:solidFill>
                  <a:sysClr val="windowText" lastClr="000000"/>
                </a:solidFill>
              </a:rPr>
              <a:t>Her Türlü oyuncu için kolaylık</a:t>
            </a:r>
          </a:p>
        </p:txBody>
      </p:sp>
      <p:pic>
        <p:nvPicPr>
          <p:cNvPr id="4" name="Resim 3">
            <a:extLst>
              <a:ext uri="{FF2B5EF4-FFF2-40B4-BE49-F238E27FC236}">
                <a16:creationId xmlns:a16="http://schemas.microsoft.com/office/drawing/2014/main" id="{166B4B03-B4C6-5F78-5F78-CA31DCCAB6CD}"/>
              </a:ext>
            </a:extLst>
          </p:cNvPr>
          <p:cNvPicPr>
            <a:picLocks noChangeAspect="1"/>
          </p:cNvPicPr>
          <p:nvPr/>
        </p:nvPicPr>
        <p:blipFill rotWithShape="1">
          <a:blip r:embed="rId3">
            <a:extLst>
              <a:ext uri="{28A0092B-C50C-407E-A947-70E740481C1C}">
                <a14:useLocalDpi xmlns:a14="http://schemas.microsoft.com/office/drawing/2010/main" val="0"/>
              </a:ext>
            </a:extLst>
          </a:blip>
          <a:srcRect t="9225"/>
          <a:stretch/>
        </p:blipFill>
        <p:spPr>
          <a:xfrm>
            <a:off x="7179277" y="1504348"/>
            <a:ext cx="4024496" cy="3849304"/>
          </a:xfrm>
          <a:prstGeom prst="rect">
            <a:avLst/>
          </a:prstGeom>
        </p:spPr>
      </p:pic>
    </p:spTree>
    <p:extLst>
      <p:ext uri="{BB962C8B-B14F-4D97-AF65-F5344CB8AC3E}">
        <p14:creationId xmlns:p14="http://schemas.microsoft.com/office/powerpoint/2010/main" val="5060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C54CB-99A8-81D7-D259-2C61634E07DC}"/>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97E3E68-5B47-CB45-057E-F56905E33534}"/>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VİDEO OYUNLARINDA YENİ TRENDLER</a:t>
            </a:r>
            <a:endParaRPr lang="tr-TR" sz="2800" dirty="0">
              <a:solidFill>
                <a:srgbClr val="114533"/>
              </a:solidFill>
            </a:endParaRPr>
          </a:p>
        </p:txBody>
      </p:sp>
      <p:sp>
        <p:nvSpPr>
          <p:cNvPr id="2" name="Metin kutusu 1">
            <a:extLst>
              <a:ext uri="{FF2B5EF4-FFF2-40B4-BE49-F238E27FC236}">
                <a16:creationId xmlns:a16="http://schemas.microsoft.com/office/drawing/2014/main" id="{72A7E7BD-E6CE-FFC6-8B32-DD2F3D76EFFB}"/>
              </a:ext>
            </a:extLst>
          </p:cNvPr>
          <p:cNvSpPr txBox="1"/>
          <p:nvPr/>
        </p:nvSpPr>
        <p:spPr>
          <a:xfrm>
            <a:off x="193116" y="962123"/>
            <a:ext cx="4213402" cy="410618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kern="0" dirty="0">
                <a:solidFill>
                  <a:sysClr val="windowText" lastClr="000000"/>
                </a:solidFill>
              </a:rPr>
              <a:t>Yenilik Sunmada Süreklilik</a:t>
            </a:r>
          </a:p>
          <a:p>
            <a:pPr marL="342900" indent="-342900">
              <a:lnSpc>
                <a:spcPct val="150000"/>
              </a:lnSpc>
              <a:buFont typeface="Arial" panose="020B0604020202020204" pitchFamily="34" charset="0"/>
              <a:buChar char="•"/>
            </a:pPr>
            <a:r>
              <a:rPr lang="tr-TR" sz="2200" kern="0" dirty="0">
                <a:solidFill>
                  <a:sysClr val="windowText" lastClr="000000"/>
                </a:solidFill>
              </a:rPr>
              <a:t>Beceri ve Üstünlük kurma</a:t>
            </a:r>
          </a:p>
          <a:p>
            <a:pPr marL="342900" indent="-342900">
              <a:lnSpc>
                <a:spcPct val="150000"/>
              </a:lnSpc>
              <a:buFont typeface="Arial" panose="020B0604020202020204" pitchFamily="34" charset="0"/>
              <a:buChar char="•"/>
            </a:pPr>
            <a:r>
              <a:rPr lang="tr-TR" sz="2200" kern="0" dirty="0">
                <a:solidFill>
                  <a:sysClr val="windowText" lastClr="000000"/>
                </a:solidFill>
              </a:rPr>
              <a:t>Araştırmacılık ve Özgürlük</a:t>
            </a:r>
          </a:p>
          <a:p>
            <a:pPr marL="342900" indent="-342900">
              <a:lnSpc>
                <a:spcPct val="150000"/>
              </a:lnSpc>
              <a:buFont typeface="Arial" panose="020B0604020202020204" pitchFamily="34" charset="0"/>
              <a:buChar char="•"/>
            </a:pPr>
            <a:r>
              <a:rPr lang="tr-TR" sz="2200" kern="0" dirty="0">
                <a:solidFill>
                  <a:sysClr val="windowText" lastClr="000000"/>
                </a:solidFill>
              </a:rPr>
              <a:t>Dışsal Araştırmalar</a:t>
            </a:r>
          </a:p>
          <a:p>
            <a:pPr marL="342900" indent="-342900">
              <a:lnSpc>
                <a:spcPct val="150000"/>
              </a:lnSpc>
              <a:buFont typeface="Arial" panose="020B0604020202020204" pitchFamily="34" charset="0"/>
              <a:buChar char="•"/>
            </a:pPr>
            <a:r>
              <a:rPr lang="tr-TR" sz="2200" kern="0" dirty="0">
                <a:solidFill>
                  <a:sysClr val="windowText" lastClr="000000"/>
                </a:solidFill>
              </a:rPr>
              <a:t>Başarısız olmak için emin bir yer (güvenli alan)</a:t>
            </a:r>
          </a:p>
          <a:p>
            <a:pPr marL="342900" indent="-342900">
              <a:lnSpc>
                <a:spcPct val="150000"/>
              </a:lnSpc>
              <a:buFont typeface="Arial" panose="020B0604020202020204" pitchFamily="34" charset="0"/>
              <a:buChar char="•"/>
            </a:pPr>
            <a:r>
              <a:rPr lang="tr-TR" sz="2200" kern="0" dirty="0">
                <a:solidFill>
                  <a:sysClr val="windowText" lastClr="000000"/>
                </a:solidFill>
              </a:rPr>
              <a:t>Kariyer ve kazanç</a:t>
            </a:r>
          </a:p>
          <a:p>
            <a:pPr marL="342900" indent="-342900">
              <a:lnSpc>
                <a:spcPct val="150000"/>
              </a:lnSpc>
              <a:buFont typeface="Arial" panose="020B0604020202020204" pitchFamily="34" charset="0"/>
              <a:buChar char="•"/>
            </a:pPr>
            <a:r>
              <a:rPr lang="tr-TR" sz="2200" kern="0" dirty="0">
                <a:solidFill>
                  <a:sysClr val="windowText" lastClr="000000"/>
                </a:solidFill>
              </a:rPr>
              <a:t>Online izlenme</a:t>
            </a:r>
          </a:p>
        </p:txBody>
      </p:sp>
      <p:pic>
        <p:nvPicPr>
          <p:cNvPr id="3" name="Picture 2">
            <a:extLst>
              <a:ext uri="{FF2B5EF4-FFF2-40B4-BE49-F238E27FC236}">
                <a16:creationId xmlns:a16="http://schemas.microsoft.com/office/drawing/2014/main" id="{EB69E390-13A7-2629-407C-F9B1D43FA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109" y="1136833"/>
            <a:ext cx="3431783" cy="260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Prime Video: Suicide Room">
            <a:extLst>
              <a:ext uri="{FF2B5EF4-FFF2-40B4-BE49-F238E27FC236}">
                <a16:creationId xmlns:a16="http://schemas.microsoft.com/office/drawing/2014/main" id="{9B26D497-6A8E-799C-17EE-F94AFF8A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483" y="3740755"/>
            <a:ext cx="3431782" cy="262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9113-EA17-186D-FD97-362A32BAD5EF}"/>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14A7F162-BC29-66BE-CB65-2F96C827CD1B}"/>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OYUN TEKNOLOJİ TRENDLERİ</a:t>
            </a:r>
            <a:endParaRPr lang="tr-TR" sz="2800" dirty="0">
              <a:solidFill>
                <a:srgbClr val="114533"/>
              </a:solidFill>
            </a:endParaRPr>
          </a:p>
        </p:txBody>
      </p:sp>
      <p:sp>
        <p:nvSpPr>
          <p:cNvPr id="2" name="Metin kutusu 1">
            <a:extLst>
              <a:ext uri="{FF2B5EF4-FFF2-40B4-BE49-F238E27FC236}">
                <a16:creationId xmlns:a16="http://schemas.microsoft.com/office/drawing/2014/main" id="{7C9A63BA-BCA0-05F7-7449-B40DD31266D5}"/>
              </a:ext>
            </a:extLst>
          </p:cNvPr>
          <p:cNvSpPr txBox="1"/>
          <p:nvPr/>
        </p:nvSpPr>
        <p:spPr>
          <a:xfrm>
            <a:off x="193116" y="962123"/>
            <a:ext cx="4213402" cy="25826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kern="0" dirty="0">
                <a:solidFill>
                  <a:sysClr val="windowText" lastClr="000000"/>
                </a:solidFill>
              </a:rPr>
              <a:t>Bulut Temelli Oyunlar</a:t>
            </a:r>
          </a:p>
          <a:p>
            <a:pPr marL="285750" indent="-285750">
              <a:lnSpc>
                <a:spcPct val="150000"/>
              </a:lnSpc>
              <a:buFont typeface="Arial" panose="020B0604020202020204" pitchFamily="34" charset="0"/>
              <a:buChar char="•"/>
            </a:pPr>
            <a:r>
              <a:rPr lang="tr-TR" sz="2200" kern="0" dirty="0">
                <a:solidFill>
                  <a:sysClr val="windowText" lastClr="000000"/>
                </a:solidFill>
              </a:rPr>
              <a:t>Sanal Gerçeklik</a:t>
            </a:r>
          </a:p>
          <a:p>
            <a:pPr marL="285750" indent="-285750">
              <a:lnSpc>
                <a:spcPct val="150000"/>
              </a:lnSpc>
              <a:buFont typeface="Arial" panose="020B0604020202020204" pitchFamily="34" charset="0"/>
              <a:buChar char="•"/>
            </a:pPr>
            <a:r>
              <a:rPr lang="tr-TR" sz="2200" kern="0" dirty="0" err="1">
                <a:solidFill>
                  <a:sysClr val="windowText" lastClr="000000"/>
                </a:solidFill>
              </a:rPr>
              <a:t>Metaverse</a:t>
            </a:r>
            <a:endParaRPr lang="tr-TR" sz="2200" kern="0" dirty="0">
              <a:solidFill>
                <a:sysClr val="windowText" lastClr="000000"/>
              </a:solidFill>
            </a:endParaRPr>
          </a:p>
          <a:p>
            <a:pPr marL="285750" indent="-285750">
              <a:lnSpc>
                <a:spcPct val="150000"/>
              </a:lnSpc>
              <a:buFont typeface="Arial" panose="020B0604020202020204" pitchFamily="34" charset="0"/>
              <a:buChar char="•"/>
            </a:pPr>
            <a:r>
              <a:rPr lang="tr-TR" sz="2200" kern="0" dirty="0">
                <a:solidFill>
                  <a:sysClr val="windowText" lastClr="000000"/>
                </a:solidFill>
              </a:rPr>
              <a:t>Kripto paraların kullanılması</a:t>
            </a:r>
          </a:p>
          <a:p>
            <a:pPr marL="285750" indent="-285750">
              <a:lnSpc>
                <a:spcPct val="150000"/>
              </a:lnSpc>
              <a:buFont typeface="Arial" panose="020B0604020202020204" pitchFamily="34" charset="0"/>
              <a:buChar char="•"/>
            </a:pPr>
            <a:r>
              <a:rPr lang="tr-TR" sz="2200" kern="0" dirty="0">
                <a:solidFill>
                  <a:sysClr val="windowText" lastClr="000000"/>
                </a:solidFill>
              </a:rPr>
              <a:t>Elektronik Sporlar</a:t>
            </a:r>
          </a:p>
        </p:txBody>
      </p:sp>
      <p:pic>
        <p:nvPicPr>
          <p:cNvPr id="4" name="Resim 3">
            <a:extLst>
              <a:ext uri="{FF2B5EF4-FFF2-40B4-BE49-F238E27FC236}">
                <a16:creationId xmlns:a16="http://schemas.microsoft.com/office/drawing/2014/main" id="{FEE07479-07D4-2915-B638-470FE9316BEB}"/>
              </a:ext>
            </a:extLst>
          </p:cNvPr>
          <p:cNvPicPr>
            <a:picLocks noChangeAspect="1"/>
          </p:cNvPicPr>
          <p:nvPr/>
        </p:nvPicPr>
        <p:blipFill>
          <a:blip r:embed="rId3"/>
          <a:stretch>
            <a:fillRect/>
          </a:stretch>
        </p:blipFill>
        <p:spPr>
          <a:xfrm>
            <a:off x="5365267" y="962123"/>
            <a:ext cx="4840434" cy="2959187"/>
          </a:xfrm>
          <a:prstGeom prst="rect">
            <a:avLst/>
          </a:prstGeom>
        </p:spPr>
      </p:pic>
      <p:pic>
        <p:nvPicPr>
          <p:cNvPr id="7" name="Picture 6">
            <a:extLst>
              <a:ext uri="{FF2B5EF4-FFF2-40B4-BE49-F238E27FC236}">
                <a16:creationId xmlns:a16="http://schemas.microsoft.com/office/drawing/2014/main" id="{6CCBE681-6A64-8738-53D6-26F1359CE1AB}"/>
              </a:ext>
            </a:extLst>
          </p:cNvPr>
          <p:cNvPicPr>
            <a:picLocks noChangeAspect="1"/>
          </p:cNvPicPr>
          <p:nvPr/>
        </p:nvPicPr>
        <p:blipFill>
          <a:blip r:embed="rId4"/>
          <a:stretch>
            <a:fillRect/>
          </a:stretch>
        </p:blipFill>
        <p:spPr>
          <a:xfrm>
            <a:off x="3913506" y="4022289"/>
            <a:ext cx="7366056" cy="2102217"/>
          </a:xfrm>
          <a:prstGeom prst="rect">
            <a:avLst/>
          </a:prstGeom>
        </p:spPr>
      </p:pic>
    </p:spTree>
    <p:extLst>
      <p:ext uri="{BB962C8B-B14F-4D97-AF65-F5344CB8AC3E}">
        <p14:creationId xmlns:p14="http://schemas.microsoft.com/office/powerpoint/2010/main" val="161429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582B6-8787-4808-1016-5B2CE0855026}"/>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6AB7E2F-71CD-0355-40E1-98A2AC38AE7F}"/>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BRAIN ROT– BEYİN ÇÜRÜMESİ</a:t>
            </a:r>
            <a:endParaRPr lang="tr-TR" sz="2800" dirty="0">
              <a:solidFill>
                <a:srgbClr val="114533"/>
              </a:solidFill>
            </a:endParaRPr>
          </a:p>
        </p:txBody>
      </p:sp>
      <p:sp>
        <p:nvSpPr>
          <p:cNvPr id="2" name="Metin kutusu 1">
            <a:extLst>
              <a:ext uri="{FF2B5EF4-FFF2-40B4-BE49-F238E27FC236}">
                <a16:creationId xmlns:a16="http://schemas.microsoft.com/office/drawing/2014/main" id="{ACC93B5B-7CF4-E6C1-BF9B-102A601974B2}"/>
              </a:ext>
            </a:extLst>
          </p:cNvPr>
          <p:cNvSpPr txBox="1"/>
          <p:nvPr/>
        </p:nvSpPr>
        <p:spPr>
          <a:xfrm>
            <a:off x="193115" y="962123"/>
            <a:ext cx="11311026" cy="35983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dirty="0"/>
              <a:t>2024 yılında Oxford tarafından yılın kelimesi seçilmiştir.</a:t>
            </a:r>
          </a:p>
          <a:p>
            <a:pPr marL="285750" indent="-285750">
              <a:lnSpc>
                <a:spcPct val="150000"/>
              </a:lnSpc>
              <a:buFont typeface="Arial" panose="020B0604020202020204" pitchFamily="34" charset="0"/>
              <a:buChar char="•"/>
            </a:pPr>
            <a:r>
              <a:rPr lang="tr-TR" sz="2200" dirty="0"/>
              <a:t>Son dönemde popüler hale gelen </a:t>
            </a:r>
            <a:r>
              <a:rPr lang="tr-TR" sz="2200" b="1" dirty="0" err="1"/>
              <a:t>brain</a:t>
            </a:r>
            <a:r>
              <a:rPr lang="tr-TR" sz="2200" b="1" dirty="0"/>
              <a:t> rot</a:t>
            </a:r>
            <a:r>
              <a:rPr lang="tr-TR" sz="2200" dirty="0"/>
              <a:t> (beyin çürümesi) kavramı, zihinsel tükenmişlik ve verimsizlik hissini tanımlamak için kullanılan bir terimdir.</a:t>
            </a:r>
          </a:p>
          <a:p>
            <a:pPr marL="285750" indent="-285750">
              <a:lnSpc>
                <a:spcPct val="150000"/>
              </a:lnSpc>
              <a:buFont typeface="Arial" panose="020B0604020202020204" pitchFamily="34" charset="0"/>
              <a:buChar char="•"/>
            </a:pPr>
            <a:r>
              <a:rPr lang="tr-TR" sz="2200" dirty="0"/>
              <a:t>Genellikle sosyal medya, sürekli bilgi akışı, dijital oyunlar veya uzun süreli ekran kullanımı gibi modern alışkanlıkların bir sonucu olarak ortaya çıkar.</a:t>
            </a:r>
          </a:p>
          <a:p>
            <a:pPr marL="285750" indent="-285750">
              <a:lnSpc>
                <a:spcPct val="150000"/>
              </a:lnSpc>
              <a:buFont typeface="Arial" panose="020B0604020202020204" pitchFamily="34" charset="0"/>
              <a:buChar char="•"/>
            </a:pPr>
            <a:r>
              <a:rPr lang="tr-TR" sz="2200" dirty="0"/>
              <a:t>Konsantrasyon kaybı ve bilişsel işlevlerin </a:t>
            </a:r>
            <a:br>
              <a:rPr lang="tr-TR" sz="2200" dirty="0"/>
            </a:br>
            <a:r>
              <a:rPr lang="tr-TR" sz="2200" dirty="0"/>
              <a:t>zayıflaması gibi etkileri bulunur.</a:t>
            </a:r>
          </a:p>
        </p:txBody>
      </p:sp>
      <p:pic>
        <p:nvPicPr>
          <p:cNvPr id="3" name="Resim 2">
            <a:extLst>
              <a:ext uri="{FF2B5EF4-FFF2-40B4-BE49-F238E27FC236}">
                <a16:creationId xmlns:a16="http://schemas.microsoft.com/office/drawing/2014/main" id="{822FD821-F8A0-3CC9-47D6-F140F7B64181}"/>
              </a:ext>
            </a:extLst>
          </p:cNvPr>
          <p:cNvPicPr>
            <a:picLocks noChangeAspect="1"/>
          </p:cNvPicPr>
          <p:nvPr/>
        </p:nvPicPr>
        <p:blipFill>
          <a:blip r:embed="rId3"/>
          <a:stretch>
            <a:fillRect/>
          </a:stretch>
        </p:blipFill>
        <p:spPr>
          <a:xfrm>
            <a:off x="6096000" y="3656368"/>
            <a:ext cx="4690623" cy="2830929"/>
          </a:xfrm>
          <a:prstGeom prst="rect">
            <a:avLst/>
          </a:prstGeom>
        </p:spPr>
      </p:pic>
    </p:spTree>
    <p:extLst>
      <p:ext uri="{BB962C8B-B14F-4D97-AF65-F5344CB8AC3E}">
        <p14:creationId xmlns:p14="http://schemas.microsoft.com/office/powerpoint/2010/main" val="2164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A3468-2FA5-FCFD-6186-A9C9DF83FB01}"/>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BFC93D27-3070-E9E8-BE8A-164963BC45E9}"/>
              </a:ext>
            </a:extLst>
          </p:cNvPr>
          <p:cNvSpPr txBox="1"/>
          <p:nvPr/>
        </p:nvSpPr>
        <p:spPr>
          <a:xfrm>
            <a:off x="73351" y="182973"/>
            <a:ext cx="4721071" cy="954107"/>
          </a:xfrm>
          <a:prstGeom prst="rect">
            <a:avLst/>
          </a:prstGeom>
          <a:noFill/>
        </p:spPr>
        <p:txBody>
          <a:bodyPr wrap="square" rtlCol="0">
            <a:spAutoFit/>
          </a:bodyPr>
          <a:lstStyle/>
          <a:p>
            <a:r>
              <a:rPr lang="tr-TR" sz="2800" b="1" dirty="0">
                <a:solidFill>
                  <a:srgbClr val="114533"/>
                </a:solidFill>
              </a:rPr>
              <a:t>GELECEKTE BİZİ NELER BEKLİYOR?</a:t>
            </a:r>
            <a:endParaRPr lang="tr-TR" sz="2800" dirty="0">
              <a:solidFill>
                <a:srgbClr val="114533"/>
              </a:solidFill>
            </a:endParaRPr>
          </a:p>
        </p:txBody>
      </p:sp>
      <p:sp>
        <p:nvSpPr>
          <p:cNvPr id="2" name="Metin kutusu 1">
            <a:extLst>
              <a:ext uri="{FF2B5EF4-FFF2-40B4-BE49-F238E27FC236}">
                <a16:creationId xmlns:a16="http://schemas.microsoft.com/office/drawing/2014/main" id="{16C5F5E5-E760-9F00-4E3E-9F5BEF5C4C43}"/>
              </a:ext>
            </a:extLst>
          </p:cNvPr>
          <p:cNvSpPr txBox="1"/>
          <p:nvPr/>
        </p:nvSpPr>
        <p:spPr>
          <a:xfrm>
            <a:off x="193115" y="1354137"/>
            <a:ext cx="5540419" cy="20748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200" kern="0" dirty="0">
                <a:solidFill>
                  <a:sysClr val="windowText" lastClr="000000"/>
                </a:solidFill>
              </a:rPr>
              <a:t>Davranışsal bağımlılıklarda artış</a:t>
            </a:r>
          </a:p>
          <a:p>
            <a:pPr marL="285750" indent="-285750">
              <a:lnSpc>
                <a:spcPct val="150000"/>
              </a:lnSpc>
              <a:buFont typeface="Arial" panose="020B0604020202020204" pitchFamily="34" charset="0"/>
              <a:buChar char="•"/>
            </a:pPr>
            <a:r>
              <a:rPr lang="tr-TR" sz="2200" kern="0" dirty="0">
                <a:solidFill>
                  <a:sysClr val="windowText" lastClr="000000"/>
                </a:solidFill>
              </a:rPr>
              <a:t>Yeni maddeler</a:t>
            </a:r>
          </a:p>
          <a:p>
            <a:pPr marL="285750" indent="-285750">
              <a:lnSpc>
                <a:spcPct val="150000"/>
              </a:lnSpc>
              <a:buFont typeface="Arial" panose="020B0604020202020204" pitchFamily="34" charset="0"/>
              <a:buChar char="•"/>
            </a:pPr>
            <a:r>
              <a:rPr lang="tr-TR" sz="2200" kern="0" dirty="0">
                <a:solidFill>
                  <a:sysClr val="windowText" lastClr="000000"/>
                </a:solidFill>
              </a:rPr>
              <a:t>Sosyal medya trendleri</a:t>
            </a:r>
          </a:p>
          <a:p>
            <a:pPr marL="285750" indent="-285750">
              <a:lnSpc>
                <a:spcPct val="150000"/>
              </a:lnSpc>
              <a:buFont typeface="Arial" panose="020B0604020202020204" pitchFamily="34" charset="0"/>
              <a:buChar char="•"/>
            </a:pPr>
            <a:r>
              <a:rPr lang="tr-TR" sz="2200" kern="0" dirty="0">
                <a:solidFill>
                  <a:sysClr val="windowText" lastClr="000000"/>
                </a:solidFill>
              </a:rPr>
              <a:t>Başka neler olabilir?</a:t>
            </a:r>
          </a:p>
        </p:txBody>
      </p:sp>
      <p:grpSp>
        <p:nvGrpSpPr>
          <p:cNvPr id="8" name="Grup 7">
            <a:extLst>
              <a:ext uri="{FF2B5EF4-FFF2-40B4-BE49-F238E27FC236}">
                <a16:creationId xmlns:a16="http://schemas.microsoft.com/office/drawing/2014/main" id="{933A1506-FEDC-8FAB-5CBD-36E7845542F9}"/>
              </a:ext>
            </a:extLst>
          </p:cNvPr>
          <p:cNvGrpSpPr/>
          <p:nvPr/>
        </p:nvGrpSpPr>
        <p:grpSpPr>
          <a:xfrm>
            <a:off x="5334000" y="0"/>
            <a:ext cx="6858000" cy="6858000"/>
            <a:chOff x="5334000" y="0"/>
            <a:chExt cx="6858000" cy="6858000"/>
          </a:xfrm>
        </p:grpSpPr>
        <p:pic>
          <p:nvPicPr>
            <p:cNvPr id="3" name="Resim 2">
              <a:extLst>
                <a:ext uri="{FF2B5EF4-FFF2-40B4-BE49-F238E27FC236}">
                  <a16:creationId xmlns:a16="http://schemas.microsoft.com/office/drawing/2014/main" id="{045FAE0B-6C62-521F-C935-AF9D03DF5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Dikdörtgen 5">
              <a:extLst>
                <a:ext uri="{FF2B5EF4-FFF2-40B4-BE49-F238E27FC236}">
                  <a16:creationId xmlns:a16="http://schemas.microsoft.com/office/drawing/2014/main" id="{69EBD947-F70A-F61C-1103-6719B952C7E3}"/>
                </a:ext>
              </a:extLst>
            </p:cNvPr>
            <p:cNvSpPr/>
            <p:nvPr/>
          </p:nvSpPr>
          <p:spPr>
            <a:xfrm>
              <a:off x="6512011" y="0"/>
              <a:ext cx="4312508" cy="1260389"/>
            </a:xfrm>
            <a:prstGeom prst="rect">
              <a:avLst/>
            </a:prstGeom>
            <a:solidFill>
              <a:srgbClr val="7EDA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0" name="Resim 9" descr="grafik, yazı tipi, grafik tasarım, logo içeren bir resim&#10;&#10;Yapay zeka tarafından oluşturulmuş içerik yanlış olabilir.">
            <a:extLst>
              <a:ext uri="{FF2B5EF4-FFF2-40B4-BE49-F238E27FC236}">
                <a16:creationId xmlns:a16="http://schemas.microsoft.com/office/drawing/2014/main" id="{41EEB5FD-17AE-9FFA-96FC-7FA924499C0D}"/>
              </a:ext>
            </a:extLst>
          </p:cNvPr>
          <p:cNvPicPr>
            <a:picLocks noChangeAspect="1"/>
          </p:cNvPicPr>
          <p:nvPr/>
        </p:nvPicPr>
        <p:blipFill>
          <a:blip r:embed="rId4"/>
          <a:stretch>
            <a:fillRect/>
          </a:stretch>
        </p:blipFill>
        <p:spPr>
          <a:xfrm>
            <a:off x="6882713" y="-82049"/>
            <a:ext cx="3760574" cy="1484150"/>
          </a:xfrm>
          <a:prstGeom prst="rect">
            <a:avLst/>
          </a:prstGeom>
        </p:spPr>
      </p:pic>
    </p:spTree>
    <p:extLst>
      <p:ext uri="{BB962C8B-B14F-4D97-AF65-F5344CB8AC3E}">
        <p14:creationId xmlns:p14="http://schemas.microsoft.com/office/powerpoint/2010/main" val="34193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E992-B2B7-0A58-09E2-6DD93BAE0CD4}"/>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CCD332E9-F86D-453B-00D4-A54974C595DB}"/>
              </a:ext>
            </a:extLst>
          </p:cNvPr>
          <p:cNvPicPr>
            <a:picLocks noChangeAspect="1"/>
          </p:cNvPicPr>
          <p:nvPr/>
        </p:nvPicPr>
        <p:blipFill>
          <a:blip r:embed="rId2"/>
          <a:src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01C0F58F-44B8-0F66-D3B9-A075C32E1E83}"/>
              </a:ext>
            </a:extLst>
          </p:cNvPr>
          <p:cNvSpPr txBox="1"/>
          <p:nvPr/>
        </p:nvSpPr>
        <p:spPr>
          <a:xfrm>
            <a:off x="3695285" y="2500040"/>
            <a:ext cx="5120569" cy="461665"/>
          </a:xfrm>
          <a:prstGeom prst="rect">
            <a:avLst/>
          </a:prstGeom>
          <a:noFill/>
        </p:spPr>
        <p:txBody>
          <a:bodyPr wrap="square" rtlCol="0">
            <a:spAutoFit/>
          </a:bodyPr>
          <a:lstStyle/>
          <a:p>
            <a:pPr algn="ctr"/>
            <a:r>
              <a:rPr lang="tr-TR" sz="2400" dirty="0">
                <a:solidFill>
                  <a:srgbClr val="114533"/>
                </a:solidFill>
              </a:rPr>
              <a:t>EĞİTİM MÜDÜRLÜĞÜ</a:t>
            </a:r>
          </a:p>
        </p:txBody>
      </p:sp>
    </p:spTree>
    <p:extLst>
      <p:ext uri="{BB962C8B-B14F-4D97-AF65-F5344CB8AC3E}">
        <p14:creationId xmlns:p14="http://schemas.microsoft.com/office/powerpoint/2010/main" val="2452300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CE5B-DB7D-7724-BCCE-84813A09C8B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40134C0-84A0-8DD9-1707-371181E06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34" y="1049086"/>
            <a:ext cx="4441369" cy="475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2770D7FA-A4B3-911D-7388-36C5FD635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075" y="544576"/>
            <a:ext cx="3774595" cy="576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58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1FF5-19AB-45DE-C3A3-F7F2EA4641CC}"/>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A45B6881-9BA0-EDD2-8A24-FC710F231B67}"/>
              </a:ext>
            </a:extLst>
          </p:cNvPr>
          <p:cNvSpPr txBox="1"/>
          <p:nvPr/>
        </p:nvSpPr>
        <p:spPr>
          <a:xfrm>
            <a:off x="73352" y="182973"/>
            <a:ext cx="9678672" cy="523220"/>
          </a:xfrm>
          <a:prstGeom prst="rect">
            <a:avLst/>
          </a:prstGeom>
          <a:noFill/>
        </p:spPr>
        <p:txBody>
          <a:bodyPr wrap="square" rtlCol="0">
            <a:spAutoFit/>
          </a:bodyPr>
          <a:lstStyle/>
          <a:p>
            <a:r>
              <a:rPr lang="tr-TR" sz="2800" b="1" dirty="0">
                <a:solidFill>
                  <a:srgbClr val="114533"/>
                </a:solidFill>
              </a:rPr>
              <a:t>ESRAR</a:t>
            </a:r>
            <a:endParaRPr lang="tr-TR" sz="2800" dirty="0">
              <a:solidFill>
                <a:srgbClr val="114533"/>
              </a:solidFill>
            </a:endParaRPr>
          </a:p>
        </p:txBody>
      </p:sp>
      <p:sp>
        <p:nvSpPr>
          <p:cNvPr id="6" name="Metin kutusu 5">
            <a:extLst>
              <a:ext uri="{FF2B5EF4-FFF2-40B4-BE49-F238E27FC236}">
                <a16:creationId xmlns:a16="http://schemas.microsoft.com/office/drawing/2014/main" id="{60DFC76F-0F2B-15CE-253C-CCFA3C5195BF}"/>
              </a:ext>
            </a:extLst>
          </p:cNvPr>
          <p:cNvSpPr txBox="1"/>
          <p:nvPr/>
        </p:nvSpPr>
        <p:spPr>
          <a:xfrm>
            <a:off x="193117" y="962123"/>
            <a:ext cx="7978845" cy="35983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t>Esrar kullanımı yüksek seviyelerde sabit olsa da artan THC (esrarın etken maddesi) içeriği sağlık endişelerini artırıyor. </a:t>
            </a:r>
          </a:p>
          <a:p>
            <a:pPr marL="342900" indent="-342900">
              <a:lnSpc>
                <a:spcPct val="150000"/>
              </a:lnSpc>
              <a:buFont typeface="Arial" panose="020B0604020202020204" pitchFamily="34" charset="0"/>
              <a:buChar char="•"/>
            </a:pPr>
            <a:r>
              <a:rPr lang="tr-TR" sz="2200" dirty="0"/>
              <a:t>Avrupa’da satılan kenevir reçinesinin THC içeriği artmıştır ve ortalama %20 ile %28 arasındadır, bu da </a:t>
            </a:r>
            <a:r>
              <a:rPr lang="tr-TR" sz="2200" dirty="0" err="1"/>
              <a:t>kubar</a:t>
            </a:r>
            <a:r>
              <a:rPr lang="tr-TR" sz="2200" dirty="0"/>
              <a:t> esrarın neredeyse iki katıdır. </a:t>
            </a:r>
          </a:p>
          <a:p>
            <a:pPr marL="342900" indent="-342900">
              <a:lnSpc>
                <a:spcPct val="150000"/>
              </a:lnSpc>
              <a:buFont typeface="Arial" panose="020B0604020202020204" pitchFamily="34" charset="0"/>
              <a:buChar char="•"/>
            </a:pPr>
            <a:r>
              <a:rPr lang="tr-TR" sz="2200" dirty="0"/>
              <a:t>THC oranı yükseldikçe psikoz ve şizofreni riskini artırabilmektedir.</a:t>
            </a:r>
          </a:p>
        </p:txBody>
      </p:sp>
      <p:pic>
        <p:nvPicPr>
          <p:cNvPr id="7" name="Picture 6">
            <a:extLst>
              <a:ext uri="{FF2B5EF4-FFF2-40B4-BE49-F238E27FC236}">
                <a16:creationId xmlns:a16="http://schemas.microsoft.com/office/drawing/2014/main" id="{DCB7134A-F2DB-C467-797D-E1316FCF7DD3}"/>
              </a:ext>
            </a:extLst>
          </p:cNvPr>
          <p:cNvPicPr>
            <a:picLocks noChangeAspect="1"/>
          </p:cNvPicPr>
          <p:nvPr/>
        </p:nvPicPr>
        <p:blipFill>
          <a:blip r:embed="rId3"/>
          <a:stretch>
            <a:fillRect/>
          </a:stretch>
        </p:blipFill>
        <p:spPr>
          <a:xfrm>
            <a:off x="8384510" y="962123"/>
            <a:ext cx="3130550" cy="2029751"/>
          </a:xfrm>
          <a:prstGeom prst="rect">
            <a:avLst/>
          </a:prstGeom>
        </p:spPr>
      </p:pic>
      <p:pic>
        <p:nvPicPr>
          <p:cNvPr id="8" name="Picture 4" descr="What is hybrid cannabis? And is it right for me? | GreenState | GreenState">
            <a:extLst>
              <a:ext uri="{FF2B5EF4-FFF2-40B4-BE49-F238E27FC236}">
                <a16:creationId xmlns:a16="http://schemas.microsoft.com/office/drawing/2014/main" id="{61899E1B-4006-AB07-BE1F-51793F254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1962" y="3119849"/>
            <a:ext cx="3343098" cy="1492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88394F6-7954-03B7-37FE-E8AB298DE4B1}"/>
              </a:ext>
            </a:extLst>
          </p:cNvPr>
          <p:cNvPicPr>
            <a:picLocks noChangeAspect="1"/>
          </p:cNvPicPr>
          <p:nvPr/>
        </p:nvPicPr>
        <p:blipFill>
          <a:blip r:embed="rId5"/>
          <a:stretch>
            <a:fillRect/>
          </a:stretch>
        </p:blipFill>
        <p:spPr>
          <a:xfrm>
            <a:off x="8384510" y="4740379"/>
            <a:ext cx="3130550" cy="1519503"/>
          </a:xfrm>
          <a:prstGeom prst="rect">
            <a:avLst/>
          </a:prstGeom>
        </p:spPr>
      </p:pic>
      <p:pic>
        <p:nvPicPr>
          <p:cNvPr id="11" name="Picture 2">
            <a:extLst>
              <a:ext uri="{FF2B5EF4-FFF2-40B4-BE49-F238E27FC236}">
                <a16:creationId xmlns:a16="http://schemas.microsoft.com/office/drawing/2014/main" id="{8B4C032A-FD43-C525-7F9A-08F094464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4582" y="4392229"/>
            <a:ext cx="4385382" cy="186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2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8E3A-4BD0-327B-DEF0-E672DAFD5A07}"/>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B6896D7-5497-DA0C-47D7-FD72EBC3C61B}"/>
              </a:ext>
            </a:extLst>
          </p:cNvPr>
          <p:cNvSpPr txBox="1"/>
          <p:nvPr/>
        </p:nvSpPr>
        <p:spPr>
          <a:xfrm>
            <a:off x="73352" y="182973"/>
            <a:ext cx="9678672" cy="523220"/>
          </a:xfrm>
          <a:prstGeom prst="rect">
            <a:avLst/>
          </a:prstGeom>
          <a:noFill/>
        </p:spPr>
        <p:txBody>
          <a:bodyPr wrap="square" rtlCol="0">
            <a:spAutoFit/>
          </a:bodyPr>
          <a:lstStyle/>
          <a:p>
            <a:r>
              <a:rPr lang="tr-TR" sz="2800" b="1" dirty="0">
                <a:solidFill>
                  <a:srgbClr val="114533"/>
                </a:solidFill>
              </a:rPr>
              <a:t>ESRARA BAĞLI SORUNLAR ARTMAKTADIR!</a:t>
            </a:r>
            <a:endParaRPr lang="tr-TR" sz="2800" dirty="0">
              <a:solidFill>
                <a:srgbClr val="114533"/>
              </a:solidFill>
            </a:endParaRPr>
          </a:p>
        </p:txBody>
      </p:sp>
      <p:pic>
        <p:nvPicPr>
          <p:cNvPr id="2" name="Picture 3">
            <a:extLst>
              <a:ext uri="{FF2B5EF4-FFF2-40B4-BE49-F238E27FC236}">
                <a16:creationId xmlns:a16="http://schemas.microsoft.com/office/drawing/2014/main" id="{5047646D-0101-B4C3-35EB-141E049F1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287" y="1825494"/>
            <a:ext cx="3971474" cy="484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BCF97A2-67B9-DBF7-DC71-7FDD663D5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253" y="3626452"/>
            <a:ext cx="4274289" cy="271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etin kutusu 5">
            <a:extLst>
              <a:ext uri="{FF2B5EF4-FFF2-40B4-BE49-F238E27FC236}">
                <a16:creationId xmlns:a16="http://schemas.microsoft.com/office/drawing/2014/main" id="{E820DABE-AB18-33F1-520C-71134F910981}"/>
              </a:ext>
            </a:extLst>
          </p:cNvPr>
          <p:cNvSpPr txBox="1"/>
          <p:nvPr/>
        </p:nvSpPr>
        <p:spPr>
          <a:xfrm>
            <a:off x="193117" y="962123"/>
            <a:ext cx="8312930" cy="258269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t>İlk kez esrar tedavisi alanların sayısı</a:t>
            </a:r>
            <a:r>
              <a:rPr lang="en-US" sz="2200" dirty="0"/>
              <a:t> </a:t>
            </a:r>
            <a:r>
              <a:rPr lang="tr-TR" sz="2200" dirty="0"/>
              <a:t>artmaktadır. </a:t>
            </a:r>
          </a:p>
          <a:p>
            <a:pPr marL="342900" indent="-342900">
              <a:lnSpc>
                <a:spcPct val="150000"/>
              </a:lnSpc>
              <a:buFont typeface="Arial" panose="020B0604020202020204" pitchFamily="34" charset="0"/>
              <a:buChar char="•"/>
            </a:pPr>
            <a:r>
              <a:rPr lang="tr-TR" sz="2200" dirty="0"/>
              <a:t>24 AB ü</a:t>
            </a:r>
            <a:r>
              <a:rPr lang="en-US" sz="2200" dirty="0" err="1"/>
              <a:t>lkesinde</a:t>
            </a:r>
            <a:r>
              <a:rPr lang="tr-TR" sz="2200" dirty="0"/>
              <a:t> arasında geçen yılın esrar kullanım yaygınlığı %7 ile %23 arasında değişmekte olup ağırlıklı ortalama %17,3’tür. </a:t>
            </a:r>
          </a:p>
          <a:p>
            <a:pPr marL="342900" indent="-342900">
              <a:lnSpc>
                <a:spcPct val="150000"/>
              </a:lnSpc>
              <a:buFont typeface="Arial" panose="020B0604020202020204" pitchFamily="34" charset="0"/>
              <a:buChar char="•"/>
            </a:pPr>
            <a:r>
              <a:rPr lang="en-US" sz="2200" dirty="0"/>
              <a:t>E</a:t>
            </a:r>
            <a:r>
              <a:rPr lang="tr-TR" sz="2200" dirty="0" err="1"/>
              <a:t>srar</a:t>
            </a:r>
            <a:r>
              <a:rPr lang="tr-TR" sz="2200" dirty="0"/>
              <a:t> kullanımı nedeniyle acil servis başvuruları artmaktadır.</a:t>
            </a:r>
          </a:p>
          <a:p>
            <a:pPr marL="342900" indent="-342900">
              <a:lnSpc>
                <a:spcPct val="150000"/>
              </a:lnSpc>
              <a:buFont typeface="Arial" panose="020B0604020202020204" pitchFamily="34" charset="0"/>
              <a:buChar char="•"/>
            </a:pPr>
            <a:r>
              <a:rPr lang="tr-TR" sz="2200" dirty="0"/>
              <a:t>Farklı ürünler piyasaya sürülmektedir.</a:t>
            </a:r>
          </a:p>
        </p:txBody>
      </p:sp>
    </p:spTree>
    <p:extLst>
      <p:ext uri="{BB962C8B-B14F-4D97-AF65-F5344CB8AC3E}">
        <p14:creationId xmlns:p14="http://schemas.microsoft.com/office/powerpoint/2010/main" val="23335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0C20-35DF-7BF9-3D47-F0D449A04F64}"/>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9973EBD-B6A6-1D99-1071-9B61C1C3C8E9}"/>
              </a:ext>
            </a:extLst>
          </p:cNvPr>
          <p:cNvSpPr txBox="1"/>
          <p:nvPr/>
        </p:nvSpPr>
        <p:spPr>
          <a:xfrm>
            <a:off x="73352" y="182973"/>
            <a:ext cx="9678672" cy="523220"/>
          </a:xfrm>
          <a:prstGeom prst="rect">
            <a:avLst/>
          </a:prstGeom>
          <a:noFill/>
        </p:spPr>
        <p:txBody>
          <a:bodyPr wrap="square" rtlCol="0">
            <a:spAutoFit/>
          </a:bodyPr>
          <a:lstStyle/>
          <a:p>
            <a:r>
              <a:rPr lang="tr-TR" sz="2800" b="1" dirty="0">
                <a:solidFill>
                  <a:srgbClr val="114533"/>
                </a:solidFill>
              </a:rPr>
              <a:t>DELTA-8 THC: YENİ BİR KENEVİR EKSTRAKTI</a:t>
            </a:r>
            <a:endParaRPr lang="tr-TR" sz="2800" dirty="0">
              <a:solidFill>
                <a:srgbClr val="114533"/>
              </a:solidFill>
            </a:endParaRPr>
          </a:p>
        </p:txBody>
      </p:sp>
      <p:sp>
        <p:nvSpPr>
          <p:cNvPr id="6" name="Metin kutusu 5">
            <a:extLst>
              <a:ext uri="{FF2B5EF4-FFF2-40B4-BE49-F238E27FC236}">
                <a16:creationId xmlns:a16="http://schemas.microsoft.com/office/drawing/2014/main" id="{6757E54B-5DE3-C254-BC20-99EED7E10484}"/>
              </a:ext>
            </a:extLst>
          </p:cNvPr>
          <p:cNvSpPr txBox="1"/>
          <p:nvPr/>
        </p:nvSpPr>
        <p:spPr>
          <a:xfrm>
            <a:off x="193116" y="962123"/>
            <a:ext cx="8940251" cy="562968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tr-TR" sz="2200" kern="0" dirty="0">
                <a:solidFill>
                  <a:sysClr val="windowText" lastClr="000000"/>
                </a:solidFill>
              </a:rPr>
              <a:t>Delta 8 </a:t>
            </a:r>
            <a:r>
              <a:rPr lang="tr-TR" sz="2200" kern="0" dirty="0" err="1">
                <a:solidFill>
                  <a:sysClr val="windowText" lastClr="000000"/>
                </a:solidFill>
              </a:rPr>
              <a:t>THC'nin</a:t>
            </a:r>
            <a:r>
              <a:rPr lang="tr-TR" sz="2200" kern="0" dirty="0">
                <a:solidFill>
                  <a:sysClr val="windowText" lastClr="000000"/>
                </a:solidFill>
              </a:rPr>
              <a:t> ekstraksiyonu, bitki materyalinin çeşitli arıtma işlemlerinden geçtiği çok yönlü bir işlemdir.</a:t>
            </a:r>
          </a:p>
          <a:p>
            <a:pPr marL="457200" indent="-457200">
              <a:lnSpc>
                <a:spcPct val="150000"/>
              </a:lnSpc>
              <a:buFont typeface="Arial" panose="020B0604020202020204" pitchFamily="34" charset="0"/>
              <a:buChar char="•"/>
            </a:pPr>
            <a:r>
              <a:rPr lang="tr-TR" sz="2200" kern="0" dirty="0">
                <a:solidFill>
                  <a:sysClr val="windowText" lastClr="000000"/>
                </a:solidFill>
              </a:rPr>
              <a:t>Daha konsantredir.</a:t>
            </a:r>
          </a:p>
          <a:p>
            <a:pPr marL="457200" indent="-457200">
              <a:lnSpc>
                <a:spcPct val="150000"/>
              </a:lnSpc>
              <a:buFont typeface="Arial" panose="020B0604020202020204" pitchFamily="34" charset="0"/>
              <a:buChar char="•"/>
            </a:pPr>
            <a:r>
              <a:rPr lang="tr-TR" sz="2200" kern="0" dirty="0">
                <a:solidFill>
                  <a:sysClr val="windowText" lastClr="000000"/>
                </a:solidFill>
              </a:rPr>
              <a:t>Delta 8 THC, standart bir </a:t>
            </a:r>
            <a:r>
              <a:rPr lang="tr-TR" sz="2200" kern="0" dirty="0" err="1">
                <a:solidFill>
                  <a:sysClr val="windowText" lastClr="000000"/>
                </a:solidFill>
              </a:rPr>
              <a:t>vape</a:t>
            </a:r>
            <a:r>
              <a:rPr lang="tr-TR" sz="2200" kern="0" dirty="0">
                <a:solidFill>
                  <a:sysClr val="windowText" lastClr="000000"/>
                </a:solidFill>
              </a:rPr>
              <a:t> kalem veya </a:t>
            </a:r>
            <a:r>
              <a:rPr lang="tr-TR" sz="2200" kern="0" dirty="0" err="1">
                <a:solidFill>
                  <a:sysClr val="windowText" lastClr="000000"/>
                </a:solidFill>
              </a:rPr>
              <a:t>dab</a:t>
            </a:r>
            <a:r>
              <a:rPr lang="tr-TR" sz="2200" kern="0" dirty="0">
                <a:solidFill>
                  <a:sysClr val="windowText" lastClr="000000"/>
                </a:solidFill>
              </a:rPr>
              <a:t> teçhizatı kullanılarak buharlaştırılabilir. Ayrıca tentürlere, yenilebilir ürünlere veya kapsüllere </a:t>
            </a:r>
            <a:r>
              <a:rPr lang="en-US" sz="2200" kern="0" dirty="0" err="1">
                <a:solidFill>
                  <a:sysClr val="windowText" lastClr="000000"/>
                </a:solidFill>
              </a:rPr>
              <a:t>eklenebilir</a:t>
            </a:r>
            <a:r>
              <a:rPr lang="tr-TR" sz="2200" kern="0" dirty="0">
                <a:solidFill>
                  <a:sysClr val="windowText" lastClr="000000"/>
                </a:solidFill>
              </a:rPr>
              <a:t>.</a:t>
            </a:r>
          </a:p>
          <a:p>
            <a:pPr marL="457200" indent="-457200">
              <a:lnSpc>
                <a:spcPct val="150000"/>
              </a:lnSpc>
              <a:buFont typeface="Arial" panose="020B0604020202020204" pitchFamily="34" charset="0"/>
              <a:buChar char="•"/>
            </a:pPr>
            <a:r>
              <a:rPr lang="tr-TR" sz="2200" kern="0" dirty="0">
                <a:solidFill>
                  <a:sysClr val="windowText" lastClr="000000"/>
                </a:solidFill>
              </a:rPr>
              <a:t>Delta 8 THC ürünlerinin en yaygın kullanımları şunları içerir:</a:t>
            </a:r>
          </a:p>
          <a:p>
            <a:pPr lvl="1">
              <a:lnSpc>
                <a:spcPct val="150000"/>
              </a:lnSpc>
            </a:pPr>
            <a:r>
              <a:rPr lang="tr-TR" sz="2200" kern="0" dirty="0">
                <a:solidFill>
                  <a:sysClr val="windowText" lastClr="000000"/>
                </a:solidFill>
              </a:rPr>
              <a:t>Dil altı kullanımı</a:t>
            </a:r>
          </a:p>
          <a:p>
            <a:pPr lvl="1">
              <a:lnSpc>
                <a:spcPct val="150000"/>
              </a:lnSpc>
            </a:pPr>
            <a:r>
              <a:rPr lang="tr-TR" sz="2200" kern="0" dirty="0">
                <a:solidFill>
                  <a:sysClr val="windowText" lastClr="000000"/>
                </a:solidFill>
              </a:rPr>
              <a:t>Yenilebilir ürünler</a:t>
            </a:r>
          </a:p>
          <a:p>
            <a:pPr lvl="1">
              <a:lnSpc>
                <a:spcPct val="150000"/>
              </a:lnSpc>
            </a:pPr>
            <a:r>
              <a:rPr lang="tr-TR" sz="2200" kern="0" dirty="0">
                <a:solidFill>
                  <a:sysClr val="windowText" lastClr="000000"/>
                </a:solidFill>
              </a:rPr>
              <a:t>Ot ile karıştırma</a:t>
            </a:r>
          </a:p>
          <a:p>
            <a:pPr lvl="1">
              <a:lnSpc>
                <a:spcPct val="150000"/>
              </a:lnSpc>
            </a:pPr>
            <a:r>
              <a:rPr lang="tr-TR" sz="2200" kern="0" dirty="0">
                <a:solidFill>
                  <a:sysClr val="windowText" lastClr="000000"/>
                </a:solidFill>
              </a:rPr>
              <a:t>Elektronik sigara ile içerek</a:t>
            </a:r>
          </a:p>
        </p:txBody>
      </p:sp>
      <p:pic>
        <p:nvPicPr>
          <p:cNvPr id="7" name="Picture 18" descr="Delta 8 THC: 25 Best Gummies on the Market (2022)">
            <a:extLst>
              <a:ext uri="{FF2B5EF4-FFF2-40B4-BE49-F238E27FC236}">
                <a16:creationId xmlns:a16="http://schemas.microsoft.com/office/drawing/2014/main" id="{6963616E-CF77-8CFF-43EE-F1CE53289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804" y="706193"/>
            <a:ext cx="3706466" cy="3014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379FE505-26FF-2484-28A2-FB05FCAA270C}"/>
              </a:ext>
            </a:extLst>
          </p:cNvPr>
          <p:cNvPicPr>
            <a:picLocks noChangeAspect="1"/>
          </p:cNvPicPr>
          <p:nvPr/>
        </p:nvPicPr>
        <p:blipFill>
          <a:blip r:embed="rId4"/>
          <a:stretch>
            <a:fillRect/>
          </a:stretch>
        </p:blipFill>
        <p:spPr>
          <a:xfrm>
            <a:off x="8183202" y="3720647"/>
            <a:ext cx="3137644" cy="2619203"/>
          </a:xfrm>
          <a:prstGeom prst="rect">
            <a:avLst/>
          </a:prstGeom>
        </p:spPr>
      </p:pic>
    </p:spTree>
    <p:extLst>
      <p:ext uri="{BB962C8B-B14F-4D97-AF65-F5344CB8AC3E}">
        <p14:creationId xmlns:p14="http://schemas.microsoft.com/office/powerpoint/2010/main" val="331307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123C-EB19-4429-97D1-83958ED4956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1351521-7F52-0682-3219-AECBBE5EB0D5}"/>
              </a:ext>
            </a:extLst>
          </p:cNvPr>
          <p:cNvSpPr txBox="1"/>
          <p:nvPr/>
        </p:nvSpPr>
        <p:spPr>
          <a:xfrm>
            <a:off x="73352" y="182973"/>
            <a:ext cx="9678672" cy="523220"/>
          </a:xfrm>
          <a:prstGeom prst="rect">
            <a:avLst/>
          </a:prstGeom>
          <a:noFill/>
        </p:spPr>
        <p:txBody>
          <a:bodyPr wrap="square" rtlCol="0">
            <a:spAutoFit/>
          </a:bodyPr>
          <a:lstStyle/>
          <a:p>
            <a:r>
              <a:rPr lang="tr-TR" sz="2800" b="1" dirty="0">
                <a:solidFill>
                  <a:srgbClr val="114533"/>
                </a:solidFill>
              </a:rPr>
              <a:t>E-SİGARA</a:t>
            </a:r>
            <a:endParaRPr lang="tr-TR" sz="2800" dirty="0">
              <a:solidFill>
                <a:srgbClr val="114533"/>
              </a:solidFill>
            </a:endParaRPr>
          </a:p>
        </p:txBody>
      </p:sp>
      <p:sp>
        <p:nvSpPr>
          <p:cNvPr id="6" name="Metin kutusu 5">
            <a:extLst>
              <a:ext uri="{FF2B5EF4-FFF2-40B4-BE49-F238E27FC236}">
                <a16:creationId xmlns:a16="http://schemas.microsoft.com/office/drawing/2014/main" id="{3E467284-A7C7-6AFC-EFA1-71FF0DFB8203}"/>
              </a:ext>
            </a:extLst>
          </p:cNvPr>
          <p:cNvSpPr txBox="1"/>
          <p:nvPr/>
        </p:nvSpPr>
        <p:spPr>
          <a:xfrm>
            <a:off x="193116" y="962123"/>
            <a:ext cx="9803499" cy="20748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tr-TR" sz="2200" b="1" kern="0" dirty="0">
                <a:solidFill>
                  <a:sysClr val="windowText" lastClr="000000"/>
                </a:solidFill>
              </a:rPr>
              <a:t>E-Sigara veya </a:t>
            </a:r>
            <a:r>
              <a:rPr lang="tr-TR" sz="2200" b="1" kern="0" dirty="0" err="1">
                <a:solidFill>
                  <a:sysClr val="windowText" lastClr="000000"/>
                </a:solidFill>
              </a:rPr>
              <a:t>Vaping</a:t>
            </a:r>
            <a:r>
              <a:rPr lang="tr-TR" sz="2200" b="1" kern="0" dirty="0">
                <a:solidFill>
                  <a:sysClr val="windowText" lastClr="000000"/>
                </a:solidFill>
              </a:rPr>
              <a:t> </a:t>
            </a:r>
            <a:r>
              <a:rPr lang="tr-TR" sz="2200" kern="0" dirty="0">
                <a:solidFill>
                  <a:sysClr val="windowText" lastClr="000000"/>
                </a:solidFill>
              </a:rPr>
              <a:t>ürünlerinin kullanımıyla ilişkili akciğer hasarı giderek artmaktadır.</a:t>
            </a:r>
          </a:p>
          <a:p>
            <a:pPr marL="457200" indent="-457200">
              <a:lnSpc>
                <a:spcPct val="150000"/>
              </a:lnSpc>
              <a:buFont typeface="Arial" panose="020B0604020202020204" pitchFamily="34" charset="0"/>
              <a:buChar char="•"/>
            </a:pPr>
            <a:r>
              <a:rPr lang="tr-TR" sz="2200" kern="0" dirty="0">
                <a:solidFill>
                  <a:sysClr val="windowText" lastClr="000000"/>
                </a:solidFill>
              </a:rPr>
              <a:t>Nefes darlığı, öksürük, göğüs ağrısı, kusma, karın ağrısı veya ateş gibi belirtiler oluşabilmektedir..</a:t>
            </a:r>
          </a:p>
        </p:txBody>
      </p:sp>
      <p:grpSp>
        <p:nvGrpSpPr>
          <p:cNvPr id="2" name="Grup 1">
            <a:extLst>
              <a:ext uri="{FF2B5EF4-FFF2-40B4-BE49-F238E27FC236}">
                <a16:creationId xmlns:a16="http://schemas.microsoft.com/office/drawing/2014/main" id="{18C597BB-B188-7F64-37F8-00276F3CDC57}"/>
              </a:ext>
            </a:extLst>
          </p:cNvPr>
          <p:cNvGrpSpPr/>
          <p:nvPr/>
        </p:nvGrpSpPr>
        <p:grpSpPr>
          <a:xfrm>
            <a:off x="1187960" y="3152060"/>
            <a:ext cx="3722498" cy="3210662"/>
            <a:chOff x="13360400" y="3147916"/>
            <a:chExt cx="5456262" cy="6082622"/>
          </a:xfrm>
        </p:grpSpPr>
        <p:pic>
          <p:nvPicPr>
            <p:cNvPr id="3" name="Picture 2">
              <a:extLst>
                <a:ext uri="{FF2B5EF4-FFF2-40B4-BE49-F238E27FC236}">
                  <a16:creationId xmlns:a16="http://schemas.microsoft.com/office/drawing/2014/main" id="{83A3A807-5052-D39E-A5F7-30431CF35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8879" y="3882405"/>
              <a:ext cx="3819300" cy="534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a:extLst>
                <a:ext uri="{FF2B5EF4-FFF2-40B4-BE49-F238E27FC236}">
                  <a16:creationId xmlns:a16="http://schemas.microsoft.com/office/drawing/2014/main" id="{FF2D7529-85E5-133F-8C3D-637E5109C66D}"/>
                </a:ext>
              </a:extLst>
            </p:cNvPr>
            <p:cNvSpPr txBox="1"/>
            <p:nvPr/>
          </p:nvSpPr>
          <p:spPr>
            <a:xfrm>
              <a:off x="13360400" y="3147916"/>
              <a:ext cx="5456262" cy="548427"/>
            </a:xfrm>
            <a:prstGeom prst="rect">
              <a:avLst/>
            </a:prstGeom>
            <a:noFill/>
          </p:spPr>
          <p:txBody>
            <a:bodyPr wrap="square" rtlCol="0">
              <a:spAutoFit/>
            </a:bodyPr>
            <a:lstStyle/>
            <a:p>
              <a:pPr algn="ctr" fontAlgn="base"/>
              <a:r>
                <a:rPr lang="tr-TR" sz="2000" b="1" dirty="0" err="1"/>
                <a:t>Kanabis</a:t>
              </a:r>
              <a:r>
                <a:rPr lang="tr-TR" sz="2000" b="1" dirty="0"/>
                <a:t> İçerikli E-Sigaralar</a:t>
              </a:r>
            </a:p>
          </p:txBody>
        </p:sp>
      </p:grpSp>
      <p:grpSp>
        <p:nvGrpSpPr>
          <p:cNvPr id="10" name="Grup 9">
            <a:extLst>
              <a:ext uri="{FF2B5EF4-FFF2-40B4-BE49-F238E27FC236}">
                <a16:creationId xmlns:a16="http://schemas.microsoft.com/office/drawing/2014/main" id="{9DF58C89-98D9-8DCE-74DC-10A223A5B0DE}"/>
              </a:ext>
            </a:extLst>
          </p:cNvPr>
          <p:cNvGrpSpPr/>
          <p:nvPr/>
        </p:nvGrpSpPr>
        <p:grpSpPr>
          <a:xfrm>
            <a:off x="4804643" y="2955148"/>
            <a:ext cx="2313746" cy="3407574"/>
            <a:chOff x="2279650" y="2512854"/>
            <a:chExt cx="5934793" cy="8740477"/>
          </a:xfrm>
        </p:grpSpPr>
        <p:pic>
          <p:nvPicPr>
            <p:cNvPr id="12" name="Picture 2" descr="https://iq.elektroniksigaravip6.com/file/thumb/d/d7/d75/d751/d751fb1bb559d75d5ab320150636a3dc/9d29bd8a90749ce7b523c6b734b333a11364c9a0_large.jpg">
              <a:extLst>
                <a:ext uri="{FF2B5EF4-FFF2-40B4-BE49-F238E27FC236}">
                  <a16:creationId xmlns:a16="http://schemas.microsoft.com/office/drawing/2014/main" id="{82FF09D1-6922-1F93-40BF-08C29A00D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4082515"/>
              <a:ext cx="5171152" cy="7170816"/>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a:extLst>
                <a:ext uri="{FF2B5EF4-FFF2-40B4-BE49-F238E27FC236}">
                  <a16:creationId xmlns:a16="http://schemas.microsoft.com/office/drawing/2014/main" id="{AC3742C6-68C9-90C0-67DC-DDF2734ACCAB}"/>
                </a:ext>
              </a:extLst>
            </p:cNvPr>
            <p:cNvSpPr txBox="1"/>
            <p:nvPr/>
          </p:nvSpPr>
          <p:spPr>
            <a:xfrm>
              <a:off x="2279650" y="2512854"/>
              <a:ext cx="5934793" cy="1815738"/>
            </a:xfrm>
            <a:prstGeom prst="rect">
              <a:avLst/>
            </a:prstGeom>
            <a:noFill/>
          </p:spPr>
          <p:txBody>
            <a:bodyPr wrap="square" rtlCol="0">
              <a:spAutoFit/>
            </a:bodyPr>
            <a:lstStyle/>
            <a:p>
              <a:pPr algn="ctr" fontAlgn="base"/>
              <a:r>
                <a:rPr lang="tr-TR" sz="2000" b="1" dirty="0"/>
                <a:t>IQOS 3 Duo Elektronik Sigara</a:t>
              </a:r>
            </a:p>
          </p:txBody>
        </p:sp>
      </p:grpSp>
      <p:grpSp>
        <p:nvGrpSpPr>
          <p:cNvPr id="13" name="Grup 12">
            <a:extLst>
              <a:ext uri="{FF2B5EF4-FFF2-40B4-BE49-F238E27FC236}">
                <a16:creationId xmlns:a16="http://schemas.microsoft.com/office/drawing/2014/main" id="{2AE31880-172E-C5F7-9D53-B0A79CF4F725}"/>
              </a:ext>
            </a:extLst>
          </p:cNvPr>
          <p:cNvGrpSpPr/>
          <p:nvPr/>
        </p:nvGrpSpPr>
        <p:grpSpPr>
          <a:xfrm>
            <a:off x="7263543" y="3036986"/>
            <a:ext cx="2867935" cy="3287462"/>
            <a:chOff x="6163001" y="2759075"/>
            <a:chExt cx="6041698" cy="6925489"/>
          </a:xfrm>
        </p:grpSpPr>
        <p:pic>
          <p:nvPicPr>
            <p:cNvPr id="14" name="Picture 3">
              <a:extLst>
                <a:ext uri="{FF2B5EF4-FFF2-40B4-BE49-F238E27FC236}">
                  <a16:creationId xmlns:a16="http://schemas.microsoft.com/office/drawing/2014/main" id="{C4044A13-E0F7-1E8F-D6D6-8671D250D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103" y="4477562"/>
              <a:ext cx="3031491" cy="520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Metin kutusu 14">
              <a:extLst>
                <a:ext uri="{FF2B5EF4-FFF2-40B4-BE49-F238E27FC236}">
                  <a16:creationId xmlns:a16="http://schemas.microsoft.com/office/drawing/2014/main" id="{48C7EE6C-8542-E11F-B91E-379B2C788270}"/>
                </a:ext>
              </a:extLst>
            </p:cNvPr>
            <p:cNvSpPr txBox="1"/>
            <p:nvPr/>
          </p:nvSpPr>
          <p:spPr>
            <a:xfrm>
              <a:off x="6163001" y="2759075"/>
              <a:ext cx="6041698" cy="1491259"/>
            </a:xfrm>
            <a:prstGeom prst="rect">
              <a:avLst/>
            </a:prstGeom>
            <a:noFill/>
          </p:spPr>
          <p:txBody>
            <a:bodyPr wrap="square" rtlCol="0">
              <a:spAutoFit/>
            </a:bodyPr>
            <a:lstStyle/>
            <a:p>
              <a:pPr algn="ctr" fontAlgn="base"/>
              <a:r>
                <a:rPr lang="tr-TR" sz="2000" b="1" dirty="0"/>
                <a:t>Tank ve </a:t>
              </a:r>
              <a:r>
                <a:rPr lang="tr-TR" sz="2000" b="1" dirty="0" err="1"/>
                <a:t>Pod</a:t>
              </a:r>
              <a:r>
                <a:rPr lang="tr-TR" sz="2000" b="1" dirty="0"/>
                <a:t> Sistemli Elektronik Sigara</a:t>
              </a:r>
            </a:p>
          </p:txBody>
        </p:sp>
      </p:grpSp>
    </p:spTree>
    <p:extLst>
      <p:ext uri="{BB962C8B-B14F-4D97-AF65-F5344CB8AC3E}">
        <p14:creationId xmlns:p14="http://schemas.microsoft.com/office/powerpoint/2010/main" val="699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0D77-B37A-F07C-702A-49D025080E77}"/>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E99571F-A04F-EEF6-09B0-74B13E4C5FBB}"/>
              </a:ext>
            </a:extLst>
          </p:cNvPr>
          <p:cNvSpPr txBox="1"/>
          <p:nvPr/>
        </p:nvSpPr>
        <p:spPr>
          <a:xfrm>
            <a:off x="73352" y="182973"/>
            <a:ext cx="7204778" cy="954107"/>
          </a:xfrm>
          <a:prstGeom prst="rect">
            <a:avLst/>
          </a:prstGeom>
          <a:noFill/>
        </p:spPr>
        <p:txBody>
          <a:bodyPr wrap="square" rtlCol="0">
            <a:spAutoFit/>
          </a:bodyPr>
          <a:lstStyle/>
          <a:p>
            <a:r>
              <a:rPr lang="tr-TR" sz="2800" b="1" dirty="0">
                <a:solidFill>
                  <a:srgbClr val="114533"/>
                </a:solidFill>
              </a:rPr>
              <a:t>DAVRANIŞSAL BAĞIMLILIKLARLA İLGİLİ RİSKLER NELER OLABİLİR?</a:t>
            </a:r>
            <a:endParaRPr lang="tr-TR" sz="2800" dirty="0">
              <a:solidFill>
                <a:srgbClr val="114533"/>
              </a:solidFill>
            </a:endParaRPr>
          </a:p>
        </p:txBody>
      </p:sp>
      <p:sp>
        <p:nvSpPr>
          <p:cNvPr id="6" name="Metin kutusu 5">
            <a:extLst>
              <a:ext uri="{FF2B5EF4-FFF2-40B4-BE49-F238E27FC236}">
                <a16:creationId xmlns:a16="http://schemas.microsoft.com/office/drawing/2014/main" id="{49A17A25-F0EB-7DC6-5DDC-22D1DCA1E6B0}"/>
              </a:ext>
            </a:extLst>
          </p:cNvPr>
          <p:cNvSpPr txBox="1"/>
          <p:nvPr/>
        </p:nvSpPr>
        <p:spPr>
          <a:xfrm>
            <a:off x="193116" y="1233972"/>
            <a:ext cx="9803499" cy="512185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tr-TR" sz="2200" kern="0" dirty="0">
                <a:solidFill>
                  <a:sysClr val="windowText" lastClr="000000"/>
                </a:solidFill>
              </a:rPr>
              <a:t>Davranışsal Bağımlılıklar ülkemizde ve dünyada artış göstermektedir.</a:t>
            </a:r>
          </a:p>
          <a:p>
            <a:pPr marL="457200" indent="-457200">
              <a:lnSpc>
                <a:spcPct val="150000"/>
              </a:lnSpc>
              <a:buFont typeface="Arial" panose="020B0604020202020204" pitchFamily="34" charset="0"/>
              <a:buChar char="•"/>
            </a:pPr>
            <a:r>
              <a:rPr lang="tr-TR" sz="2200" kern="0" dirty="0">
                <a:solidFill>
                  <a:sysClr val="windowText" lastClr="000000"/>
                </a:solidFill>
              </a:rPr>
              <a:t>Henüz tanı kriterleri ile DSM veya ICD kapsamına alınmasa da önerilen bağımlılık türleri artmaktadır</a:t>
            </a:r>
          </a:p>
          <a:p>
            <a:pPr marL="1828800" lvl="3" indent="-457200">
              <a:lnSpc>
                <a:spcPct val="150000"/>
              </a:lnSpc>
              <a:buFont typeface="Arial" panose="020B0604020202020204" pitchFamily="34" charset="0"/>
              <a:buChar char="•"/>
            </a:pPr>
            <a:r>
              <a:rPr lang="tr-TR" sz="2200" kern="0" dirty="0">
                <a:solidFill>
                  <a:sysClr val="windowText" lastClr="000000"/>
                </a:solidFill>
              </a:rPr>
              <a:t>İnternet Bağımlılığı ve Dijital Bağımlılıklar</a:t>
            </a:r>
          </a:p>
          <a:p>
            <a:pPr marL="1828800" lvl="3" indent="-457200">
              <a:lnSpc>
                <a:spcPct val="150000"/>
              </a:lnSpc>
              <a:buFont typeface="Arial" panose="020B0604020202020204" pitchFamily="34" charset="0"/>
              <a:buChar char="•"/>
            </a:pPr>
            <a:r>
              <a:rPr lang="tr-TR" sz="2200" kern="0" dirty="0">
                <a:solidFill>
                  <a:sysClr val="windowText" lastClr="000000"/>
                </a:solidFill>
              </a:rPr>
              <a:t>Yeme Davranışı ile ilgili Bağımlılıklar</a:t>
            </a:r>
          </a:p>
          <a:p>
            <a:pPr marL="1828800" lvl="3" indent="-457200">
              <a:lnSpc>
                <a:spcPct val="150000"/>
              </a:lnSpc>
              <a:buFont typeface="Arial" panose="020B0604020202020204" pitchFamily="34" charset="0"/>
              <a:buChar char="•"/>
            </a:pPr>
            <a:r>
              <a:rPr lang="tr-TR" sz="2200" kern="0" dirty="0">
                <a:solidFill>
                  <a:sysClr val="windowText" lastClr="000000"/>
                </a:solidFill>
              </a:rPr>
              <a:t>Alışveriş Bağımlılığı</a:t>
            </a:r>
          </a:p>
          <a:p>
            <a:pPr marL="1828800" lvl="3" indent="-457200">
              <a:lnSpc>
                <a:spcPct val="150000"/>
              </a:lnSpc>
              <a:buFont typeface="Arial" panose="020B0604020202020204" pitchFamily="34" charset="0"/>
              <a:buChar char="•"/>
            </a:pPr>
            <a:r>
              <a:rPr lang="tr-TR" sz="2200" kern="0" dirty="0">
                <a:solidFill>
                  <a:sysClr val="windowText" lastClr="000000"/>
                </a:solidFill>
              </a:rPr>
              <a:t>Egzersiz Bağımlılığı</a:t>
            </a:r>
          </a:p>
          <a:p>
            <a:pPr marL="1828800" lvl="3" indent="-457200">
              <a:lnSpc>
                <a:spcPct val="150000"/>
              </a:lnSpc>
              <a:buFont typeface="Arial" panose="020B0604020202020204" pitchFamily="34" charset="0"/>
              <a:buChar char="•"/>
            </a:pPr>
            <a:r>
              <a:rPr lang="tr-TR" sz="2200" kern="0" dirty="0">
                <a:solidFill>
                  <a:sysClr val="windowText" lastClr="000000"/>
                </a:solidFill>
              </a:rPr>
              <a:t>Estetik Bağımlılığı</a:t>
            </a:r>
          </a:p>
          <a:p>
            <a:pPr marL="1828800" lvl="3" indent="-457200">
              <a:lnSpc>
                <a:spcPct val="150000"/>
              </a:lnSpc>
              <a:buFont typeface="Arial" panose="020B0604020202020204" pitchFamily="34" charset="0"/>
              <a:buChar char="•"/>
            </a:pPr>
            <a:r>
              <a:rPr lang="tr-TR" sz="2200" kern="0" dirty="0">
                <a:solidFill>
                  <a:sysClr val="windowText" lastClr="000000"/>
                </a:solidFill>
              </a:rPr>
              <a:t>Cinsellik Bağımlılığı</a:t>
            </a:r>
          </a:p>
          <a:p>
            <a:pPr marL="1828800" lvl="3" indent="-457200">
              <a:lnSpc>
                <a:spcPct val="150000"/>
              </a:lnSpc>
              <a:buFont typeface="Arial" panose="020B0604020202020204" pitchFamily="34" charset="0"/>
              <a:buChar char="•"/>
            </a:pPr>
            <a:r>
              <a:rPr lang="tr-TR" sz="2200" kern="0" dirty="0">
                <a:solidFill>
                  <a:sysClr val="windowText" lastClr="000000"/>
                </a:solidFill>
              </a:rPr>
              <a:t>İlişki Bağımlılığı</a:t>
            </a:r>
          </a:p>
        </p:txBody>
      </p:sp>
    </p:spTree>
    <p:extLst>
      <p:ext uri="{BB962C8B-B14F-4D97-AF65-F5344CB8AC3E}">
        <p14:creationId xmlns:p14="http://schemas.microsoft.com/office/powerpoint/2010/main" val="429188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D84F-5DFD-2710-40F0-8301EA6C3301}"/>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6CF10718-88A6-AEC6-9A84-428BAF3861B1}"/>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KISITLI OYUN ALANLARINDA BİLE ERİŞİM KOLAYLIĞI</a:t>
            </a:r>
            <a:endParaRPr lang="tr-TR" sz="2800" dirty="0">
              <a:solidFill>
                <a:srgbClr val="114533"/>
              </a:solidFill>
            </a:endParaRPr>
          </a:p>
        </p:txBody>
      </p:sp>
      <p:sp>
        <p:nvSpPr>
          <p:cNvPr id="2" name="Metin kutusu 1">
            <a:extLst>
              <a:ext uri="{FF2B5EF4-FFF2-40B4-BE49-F238E27FC236}">
                <a16:creationId xmlns:a16="http://schemas.microsoft.com/office/drawing/2014/main" id="{D92350C7-8846-0A0C-0931-41B11B844D76}"/>
              </a:ext>
            </a:extLst>
          </p:cNvPr>
          <p:cNvSpPr txBox="1"/>
          <p:nvPr/>
        </p:nvSpPr>
        <p:spPr>
          <a:xfrm>
            <a:off x="193116" y="962123"/>
            <a:ext cx="11298668" cy="46140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kern="0" dirty="0">
                <a:solidFill>
                  <a:sysClr val="windowText" lastClr="000000"/>
                </a:solidFill>
              </a:rPr>
              <a:t>Kripto paralar kumar dünyasına anonimlik getirdiğinden ve insanlar kişisel bilgilerini bu dijital para birimiyle bağlamadığından neredeyse izlenemez durumdadırlar.</a:t>
            </a:r>
          </a:p>
          <a:p>
            <a:pPr marL="342900" indent="-342900">
              <a:lnSpc>
                <a:spcPct val="150000"/>
              </a:lnSpc>
              <a:buFont typeface="Arial" panose="020B0604020202020204" pitchFamily="34" charset="0"/>
              <a:buChar char="•"/>
            </a:pPr>
            <a:r>
              <a:rPr lang="tr-TR" sz="2200" kern="0" dirty="0">
                <a:solidFill>
                  <a:sysClr val="windowText" lastClr="000000"/>
                </a:solidFill>
              </a:rPr>
              <a:t>Dünyanın dört bir yanından birçok oyuncunun başlangıçta yasaklanmış yerleşim yerlerinde ve sitelerde çevrim içi kumar oyunlarına erişmesine ve oynamasına olanak sağlamaktadır.</a:t>
            </a:r>
          </a:p>
          <a:p>
            <a:pPr marL="342900" indent="-342900">
              <a:lnSpc>
                <a:spcPct val="150000"/>
              </a:lnSpc>
              <a:buFont typeface="Arial" panose="020B0604020202020204" pitchFamily="34" charset="0"/>
              <a:buChar char="•"/>
            </a:pPr>
            <a:r>
              <a:rPr lang="tr-TR" sz="2200" kern="0" dirty="0">
                <a:solidFill>
                  <a:sysClr val="windowText" lastClr="000000"/>
                </a:solidFill>
              </a:rPr>
              <a:t>Kripto para biriminin sağladığı koruma nedeniyle fiziksel kumarhaneleri yasaklayan yerlerde çevrim içi kumar sitelerinde ciddi bir artış vardır. </a:t>
            </a:r>
          </a:p>
          <a:p>
            <a:pPr marL="342900" indent="-342900">
              <a:lnSpc>
                <a:spcPct val="150000"/>
              </a:lnSpc>
              <a:buFont typeface="Arial" panose="020B0604020202020204" pitchFamily="34" charset="0"/>
              <a:buChar char="•"/>
            </a:pPr>
            <a:r>
              <a:rPr lang="tr-TR" sz="2200" kern="0" dirty="0">
                <a:solidFill>
                  <a:sysClr val="windowText" lastClr="000000"/>
                </a:solidFill>
              </a:rPr>
              <a:t>Örneğin; Tayvan gibi katı düzenlemelere sahip bir ülke, kripto para birimlerini bir ödeme şekli olarak alan çevrim içi kumar sitelerinde hızlı bir büyüme görüyor.</a:t>
            </a:r>
          </a:p>
        </p:txBody>
      </p:sp>
    </p:spTree>
    <p:extLst>
      <p:ext uri="{BB962C8B-B14F-4D97-AF65-F5344CB8AC3E}">
        <p14:creationId xmlns:p14="http://schemas.microsoft.com/office/powerpoint/2010/main" val="9760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CED3-5A0B-3BA5-33C6-1D8AD840165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4B757390-6D1E-959F-570B-6E42BCE64C1B}"/>
              </a:ext>
            </a:extLst>
          </p:cNvPr>
          <p:cNvSpPr txBox="1"/>
          <p:nvPr/>
        </p:nvSpPr>
        <p:spPr>
          <a:xfrm>
            <a:off x="73351" y="182973"/>
            <a:ext cx="9453707" cy="523220"/>
          </a:xfrm>
          <a:prstGeom prst="rect">
            <a:avLst/>
          </a:prstGeom>
          <a:noFill/>
        </p:spPr>
        <p:txBody>
          <a:bodyPr wrap="square" rtlCol="0">
            <a:spAutoFit/>
          </a:bodyPr>
          <a:lstStyle/>
          <a:p>
            <a:r>
              <a:rPr lang="tr-TR" sz="2800" b="1" dirty="0">
                <a:solidFill>
                  <a:srgbClr val="114533"/>
                </a:solidFill>
              </a:rPr>
              <a:t>TÜKETİCİ ALIŞKANLIKLARININ HIZLA DEĞİŞTİRİLMESİ</a:t>
            </a:r>
            <a:endParaRPr lang="tr-TR" sz="2800" dirty="0">
              <a:solidFill>
                <a:srgbClr val="114533"/>
              </a:solidFill>
            </a:endParaRPr>
          </a:p>
        </p:txBody>
      </p:sp>
      <p:sp>
        <p:nvSpPr>
          <p:cNvPr id="2" name="Metin kutusu 1">
            <a:extLst>
              <a:ext uri="{FF2B5EF4-FFF2-40B4-BE49-F238E27FC236}">
                <a16:creationId xmlns:a16="http://schemas.microsoft.com/office/drawing/2014/main" id="{36FA0031-7B7A-06F2-4A66-783884A9BE05}"/>
              </a:ext>
            </a:extLst>
          </p:cNvPr>
          <p:cNvSpPr txBox="1"/>
          <p:nvPr/>
        </p:nvSpPr>
        <p:spPr>
          <a:xfrm>
            <a:off x="193116" y="962123"/>
            <a:ext cx="8122981" cy="512185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tr-TR" sz="2200" kern="0" dirty="0">
                <a:solidFill>
                  <a:sysClr val="windowText" lastClr="000000"/>
                </a:solidFill>
              </a:rPr>
              <a:t>Herkesin mobil cihazına sahip olmasıyla birlikte hem mobil hem de sosyal oyunların çevrim içi kumar dünyasında büyük etkisi vardır. </a:t>
            </a:r>
          </a:p>
          <a:p>
            <a:pPr marL="457200" indent="-457200">
              <a:lnSpc>
                <a:spcPct val="150000"/>
              </a:lnSpc>
              <a:buFont typeface="Arial" panose="020B0604020202020204" pitchFamily="34" charset="0"/>
              <a:buChar char="•"/>
            </a:pPr>
            <a:r>
              <a:rPr lang="tr-TR" sz="2200" kern="0" dirty="0">
                <a:solidFill>
                  <a:sysClr val="windowText" lastClr="000000"/>
                </a:solidFill>
              </a:rPr>
              <a:t>Telefonlarını oyun oynamak için kullanmayı tercih edenlerin sayısında bir artış oldu. Dünya çapında F2P (ücretsiz oynanabilir) oyun ürünlerinde bir artış olmuştur. </a:t>
            </a:r>
          </a:p>
          <a:p>
            <a:pPr marL="457200" indent="-457200">
              <a:lnSpc>
                <a:spcPct val="150000"/>
              </a:lnSpc>
              <a:buFont typeface="Arial" panose="020B0604020202020204" pitchFamily="34" charset="0"/>
              <a:buChar char="•"/>
            </a:pPr>
            <a:r>
              <a:rPr lang="tr-TR" sz="2200" kern="0" dirty="0">
                <a:solidFill>
                  <a:sysClr val="windowText" lastClr="000000"/>
                </a:solidFill>
              </a:rPr>
              <a:t>F2P oyunlar doğrudan kar sağlamaz ve daha çok eğlence amaçlı olarak görülürken, yine de başka yollarla gelir elde edilebilir. Oyuncular, belirli özelliklere erişmek ve favori oyunlarını yükseltmek için genellikle küçük bir ücret öderler.</a:t>
            </a:r>
          </a:p>
        </p:txBody>
      </p:sp>
      <p:pic>
        <p:nvPicPr>
          <p:cNvPr id="3" name="Picture 2" descr="Slot apps">
            <a:extLst>
              <a:ext uri="{FF2B5EF4-FFF2-40B4-BE49-F238E27FC236}">
                <a16:creationId xmlns:a16="http://schemas.microsoft.com/office/drawing/2014/main" id="{12143D88-D3A7-E6B7-1C30-DE465F6F9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097" y="1002092"/>
            <a:ext cx="2841092" cy="24269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he Growing Trend of Mobile Gambling - Imperialmandarinmarblehead.com">
            <a:extLst>
              <a:ext uri="{FF2B5EF4-FFF2-40B4-BE49-F238E27FC236}">
                <a16:creationId xmlns:a16="http://schemas.microsoft.com/office/drawing/2014/main" id="{FA33D467-9F6A-6884-C35E-80F034433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1819" y="3684930"/>
            <a:ext cx="2845370" cy="242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1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925</Words>
  <Application>Microsoft Macintosh PowerPoint</Application>
  <PresentationFormat>Geniş ekran</PresentationFormat>
  <Paragraphs>113</Paragraphs>
  <Slides>19</Slides>
  <Notes>17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19</vt:i4>
      </vt:variant>
    </vt:vector>
  </HeadingPairs>
  <TitlesOfParts>
    <vt:vector size="23" baseType="lpstr">
      <vt:lpstr>Aptos</vt:lpstr>
      <vt:lpstr>Aptos Display</vt:lpstr>
      <vt:lpstr>Arial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Yasin Aktaş</dc:creator>
  <cp:lastModifiedBy>Batuhan Tanrıverdi</cp:lastModifiedBy>
  <cp:revision>95</cp:revision>
  <dcterms:created xsi:type="dcterms:W3CDTF">2025-03-26T13:00:00Z</dcterms:created>
  <dcterms:modified xsi:type="dcterms:W3CDTF">2025-08-12T09:17:05Z</dcterms:modified>
</cp:coreProperties>
</file>