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256" r:id="rId2"/>
    <p:sldId id="257" r:id="rId3"/>
    <p:sldId id="617" r:id="rId4"/>
    <p:sldId id="639" r:id="rId5"/>
    <p:sldId id="872" r:id="rId6"/>
    <p:sldId id="871" r:id="rId7"/>
    <p:sldId id="333" r:id="rId8"/>
    <p:sldId id="290" r:id="rId9"/>
    <p:sldId id="948" r:id="rId10"/>
    <p:sldId id="808" r:id="rId11"/>
    <p:sldId id="949" r:id="rId12"/>
    <p:sldId id="950" r:id="rId13"/>
    <p:sldId id="390" r:id="rId14"/>
    <p:sldId id="368" r:id="rId15"/>
    <p:sldId id="329" r:id="rId16"/>
    <p:sldId id="396" r:id="rId17"/>
    <p:sldId id="899" r:id="rId18"/>
    <p:sldId id="416" r:id="rId19"/>
    <p:sldId id="418" r:id="rId20"/>
    <p:sldId id="422" r:id="rId21"/>
    <p:sldId id="420" r:id="rId22"/>
    <p:sldId id="955" r:id="rId23"/>
    <p:sldId id="956" r:id="rId24"/>
    <p:sldId id="421" r:id="rId25"/>
    <p:sldId id="423" r:id="rId26"/>
    <p:sldId id="951" r:id="rId27"/>
    <p:sldId id="954" r:id="rId28"/>
    <p:sldId id="957" r:id="rId29"/>
    <p:sldId id="952" r:id="rId30"/>
    <p:sldId id="953" r:id="rId31"/>
    <p:sldId id="258" r:id="rId32"/>
  </p:sldIdLst>
  <p:sldSz cx="20104100" cy="11309350"/>
  <p:notesSz cx="20104100" cy="11309350"/>
  <p:defaultTextStyle>
    <a:defPPr>
      <a:defRPr lang="en-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na Kartal" initials="SK" lastIdx="5" clrIdx="0">
    <p:extLst>
      <p:ext uri="{19B8F6BF-5375-455C-9EA6-DF929625EA0E}">
        <p15:presenceInfo xmlns:p15="http://schemas.microsoft.com/office/powerpoint/2012/main" userId="S::sena.kartal@yesilay.org.tr::9d89b603-78d4-40ed-bc05-5346e11a3104" providerId="AD"/>
      </p:ext>
    </p:extLst>
  </p:cmAuthor>
  <p:cmAuthor id="2" name="Burcu Doğan" initials="BD" lastIdx="2" clrIdx="1">
    <p:extLst>
      <p:ext uri="{19B8F6BF-5375-455C-9EA6-DF929625EA0E}">
        <p15:presenceInfo xmlns:p15="http://schemas.microsoft.com/office/powerpoint/2012/main" userId="S::burcu.dogan@yesilay.org.tr::931cb64c-6285-495f-b0c7-236870b0711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B74E"/>
    <a:srgbClr val="036D26"/>
    <a:srgbClr val="038431"/>
    <a:srgbClr val="49B64E"/>
    <a:srgbClr val="E72238"/>
    <a:srgbClr val="211F22"/>
    <a:srgbClr val="09CE4F"/>
    <a:srgbClr val="08CE4F"/>
    <a:srgbClr val="3AD872"/>
    <a:srgbClr val="F5F2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37" autoAdjust="0"/>
    <p:restoredTop sz="79041" autoAdjust="0"/>
  </p:normalViewPr>
  <p:slideViewPr>
    <p:cSldViewPr>
      <p:cViewPr varScale="1">
        <p:scale>
          <a:sx n="53" d="100"/>
          <a:sy n="53" d="100"/>
        </p:scale>
        <p:origin x="1494" y="108"/>
      </p:cViewPr>
      <p:guideLst>
        <p:guide orient="horz" pos="2880"/>
        <p:guide pos="2160"/>
      </p:guideLst>
    </p:cSldViewPr>
  </p:slideViewPr>
  <p:outlineViewPr>
    <p:cViewPr>
      <p:scale>
        <a:sx n="33" d="100"/>
        <a:sy n="33" d="100"/>
      </p:scale>
      <p:origin x="0" y="-88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TR"/>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DE34A1B0-7F6C-C744-9B95-E1957C89152E}" type="datetimeFigureOut">
              <a:rPr lang="en-TR" smtClean="0"/>
              <a:t>09/15/2025</a:t>
            </a:fld>
            <a:endParaRPr lang="en-TR"/>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TR"/>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R"/>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TR"/>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A441AD09-E7FE-C54C-B695-FFDDF5D2FD6A}" type="slidenum">
              <a:rPr lang="en-TR" smtClean="0"/>
              <a:t>‹#›</a:t>
            </a:fld>
            <a:endParaRPr lang="en-TR"/>
          </a:p>
        </p:txBody>
      </p:sp>
    </p:spTree>
    <p:extLst>
      <p:ext uri="{BB962C8B-B14F-4D97-AF65-F5344CB8AC3E}">
        <p14:creationId xmlns:p14="http://schemas.microsoft.com/office/powerpoint/2010/main" val="2297332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A441AD09-E7FE-C54C-B695-FFDDF5D2FD6A}" type="slidenum">
              <a:rPr lang="en-TR" smtClean="0"/>
              <a:t>1</a:t>
            </a:fld>
            <a:endParaRPr lang="en-TR"/>
          </a:p>
        </p:txBody>
      </p:sp>
    </p:spTree>
    <p:extLst>
      <p:ext uri="{BB962C8B-B14F-4D97-AF65-F5344CB8AC3E}">
        <p14:creationId xmlns:p14="http://schemas.microsoft.com/office/powerpoint/2010/main" val="33500025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16</a:t>
            </a:fld>
            <a:endParaRPr lang="tr-TR"/>
          </a:p>
        </p:txBody>
      </p:sp>
    </p:spTree>
    <p:extLst>
      <p:ext uri="{BB962C8B-B14F-4D97-AF65-F5344CB8AC3E}">
        <p14:creationId xmlns:p14="http://schemas.microsoft.com/office/powerpoint/2010/main" val="662475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17</a:t>
            </a:fld>
            <a:endParaRPr lang="tr-TR"/>
          </a:p>
        </p:txBody>
      </p:sp>
    </p:spTree>
    <p:extLst>
      <p:ext uri="{BB962C8B-B14F-4D97-AF65-F5344CB8AC3E}">
        <p14:creationId xmlns:p14="http://schemas.microsoft.com/office/powerpoint/2010/main" val="20934431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18</a:t>
            </a:fld>
            <a:endParaRPr lang="tr-TR"/>
          </a:p>
        </p:txBody>
      </p:sp>
    </p:spTree>
    <p:extLst>
      <p:ext uri="{BB962C8B-B14F-4D97-AF65-F5344CB8AC3E}">
        <p14:creationId xmlns:p14="http://schemas.microsoft.com/office/powerpoint/2010/main" val="428549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6232B59-1FDD-4114-824C-EF1944B617C4}" type="slidenum">
              <a:rPr lang="tr-TR" smtClean="0"/>
              <a:t>22</a:t>
            </a:fld>
            <a:endParaRPr lang="tr-TR"/>
          </a:p>
        </p:txBody>
      </p:sp>
    </p:spTree>
    <p:extLst>
      <p:ext uri="{BB962C8B-B14F-4D97-AF65-F5344CB8AC3E}">
        <p14:creationId xmlns:p14="http://schemas.microsoft.com/office/powerpoint/2010/main" val="217279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76232B59-1FDD-4114-824C-EF1944B617C4}" type="slidenum">
              <a:rPr lang="tr-TR" smtClean="0"/>
              <a:t>23</a:t>
            </a:fld>
            <a:endParaRPr lang="tr-TR"/>
          </a:p>
        </p:txBody>
      </p:sp>
    </p:spTree>
    <p:extLst>
      <p:ext uri="{BB962C8B-B14F-4D97-AF65-F5344CB8AC3E}">
        <p14:creationId xmlns:p14="http://schemas.microsoft.com/office/powerpoint/2010/main" val="3417144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Anılar Düşler Düşünceler, </a:t>
            </a:r>
            <a:r>
              <a:rPr lang="tr-TR" sz="1200" dirty="0" err="1"/>
              <a:t>Syf</a:t>
            </a:r>
            <a:r>
              <a:rPr lang="tr-TR" sz="1200" dirty="0"/>
              <a:t> 300</a:t>
            </a:r>
          </a:p>
          <a:p>
            <a:endParaRPr lang="tr-TR" dirty="0"/>
          </a:p>
        </p:txBody>
      </p:sp>
      <p:sp>
        <p:nvSpPr>
          <p:cNvPr id="4" name="Slayt Numarası Yer Tutucusu 3"/>
          <p:cNvSpPr>
            <a:spLocks noGrp="1"/>
          </p:cNvSpPr>
          <p:nvPr>
            <p:ph type="sldNum" sz="quarter" idx="5"/>
          </p:nvPr>
        </p:nvSpPr>
        <p:spPr/>
        <p:txBody>
          <a:bodyPr/>
          <a:lstStyle/>
          <a:p>
            <a:fld id="{A441AD09-E7FE-C54C-B695-FFDDF5D2FD6A}" type="slidenum">
              <a:rPr lang="en-TR" smtClean="0"/>
              <a:t>24</a:t>
            </a:fld>
            <a:endParaRPr lang="en-TR"/>
          </a:p>
        </p:txBody>
      </p:sp>
    </p:spTree>
    <p:extLst>
      <p:ext uri="{BB962C8B-B14F-4D97-AF65-F5344CB8AC3E}">
        <p14:creationId xmlns:p14="http://schemas.microsoft.com/office/powerpoint/2010/main" val="3332222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Aslında, varoluş felsefesi geleneği ve onun </a:t>
            </a:r>
            <a:r>
              <a:rPr lang="tr-TR" dirty="0" err="1"/>
              <a:t>fenomenolojik</a:t>
            </a:r>
            <a:r>
              <a:rPr lang="tr-TR" dirty="0"/>
              <a:t> indirgemesi, bizi hazır varsayımlardan ve ikinci el anlamlardan uzaklaşmanın önemini hatırlatır. Bu varoluşçu sorgulama biçimi, "uzman" </a:t>
            </a:r>
            <a:r>
              <a:rPr lang="tr-TR" dirty="0" err="1"/>
              <a:t>klinisyen</a:t>
            </a:r>
            <a:r>
              <a:rPr lang="tr-TR" dirty="0"/>
              <a:t> ya da uygulayıcının bakış açısını benimsemek yerine, bağımlı olarak tanımlanan kişinin deneyimini odak noktamız yapmamıza yol açar </a:t>
            </a:r>
            <a:r>
              <a:rPr lang="tr-TR" b="1" dirty="0"/>
              <a:t>(</a:t>
            </a:r>
            <a:r>
              <a:rPr lang="en-US" sz="1200" b="1" i="0" kern="1200" dirty="0">
                <a:solidFill>
                  <a:schemeClr val="tx1"/>
                </a:solidFill>
                <a:effectLst/>
                <a:latin typeface="+mn-lt"/>
                <a:ea typeface="+mn-ea"/>
                <a:cs typeface="+mn-cs"/>
              </a:rPr>
              <a:t>Existential Perspectives on Human Issues: A Handbook for Therapeutic Practice</a:t>
            </a:r>
            <a:r>
              <a:rPr lang="tr-TR" sz="1200" b="1" i="0" kern="1200" dirty="0">
                <a:solidFill>
                  <a:schemeClr val="tx1"/>
                </a:solidFill>
                <a:effectLst/>
                <a:latin typeface="+mn-lt"/>
                <a:ea typeface="+mn-ea"/>
                <a:cs typeface="+mn-cs"/>
              </a:rPr>
              <a:t>, s.67-77)</a:t>
            </a: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Bu modelde bağımlılık, varoluşsal olgularla yüzleşmek veya bunlardan kaçınmaktan kaynaklanan varoluşsal veya </a:t>
            </a:r>
            <a:r>
              <a:rPr lang="tr-TR" dirty="0" err="1"/>
              <a:t>nevrotik</a:t>
            </a:r>
            <a:r>
              <a:rPr lang="tr-TR" dirty="0"/>
              <a:t> kaygıyla başa çıkma mekanizması olarak konumlandırılmıştır. Bağımlılık, bir madde ile olan ilişkimizin, başkalarıyla olan içsel ilişkimizin yerini aldığı bir durumu ifade eden "madde ile olma" olarak tanımlanır. Bu durum, bağımlılığın </a:t>
            </a:r>
            <a:r>
              <a:rPr lang="tr-TR" dirty="0" err="1"/>
              <a:t>fenomenolojik</a:t>
            </a:r>
            <a:r>
              <a:rPr lang="tr-TR" dirty="0"/>
              <a:t> deneyimine ışık tutarak ontolojik, </a:t>
            </a:r>
            <a:r>
              <a:rPr lang="tr-TR" dirty="0" err="1"/>
              <a:t>aksiyolojik</a:t>
            </a:r>
            <a:r>
              <a:rPr lang="tr-TR" dirty="0"/>
              <a:t>, etik ve </a:t>
            </a:r>
            <a:r>
              <a:rPr lang="tr-TR" dirty="0" err="1"/>
              <a:t>prakseolojik</a:t>
            </a:r>
            <a:r>
              <a:rPr lang="tr-TR" dirty="0"/>
              <a:t> düzeylerden anlaşılmaktadır. Bağımlılıkla yaşarken anlam, yalnızlık, ölüm, özgürlük, suçluluk ve kontrol etme gibi varoluşsal ikilemler ele alınmaktadır. Son olarak, varoluşsal krizler, sınır durumları ve ikincil acılar, bağımlılığı aşmak için ana </a:t>
            </a:r>
            <a:r>
              <a:rPr lang="tr-TR" dirty="0" err="1"/>
              <a:t>motivatörler</a:t>
            </a:r>
            <a:r>
              <a:rPr lang="tr-TR" dirty="0"/>
              <a:t> olarak görülmektedir(</a:t>
            </a:r>
            <a:r>
              <a:rPr lang="en-US" sz="1200" b="1" i="0" kern="1200" dirty="0" err="1">
                <a:solidFill>
                  <a:schemeClr val="tx1"/>
                </a:solidFill>
                <a:effectLst/>
                <a:latin typeface="+mn-lt"/>
                <a:ea typeface="+mn-ea"/>
                <a:cs typeface="+mn-cs"/>
              </a:rPr>
              <a:t>Grech</a:t>
            </a:r>
            <a:r>
              <a:rPr lang="en-US" sz="1200" b="1" i="0" kern="1200" dirty="0">
                <a:solidFill>
                  <a:schemeClr val="tx1"/>
                </a:solidFill>
                <a:effectLst/>
                <a:latin typeface="+mn-lt"/>
                <a:ea typeface="+mn-ea"/>
                <a:cs typeface="+mn-cs"/>
              </a:rPr>
              <a:t>, G. (2021). An existential model of addiction. </a:t>
            </a:r>
            <a:r>
              <a:rPr lang="en-US" sz="1200" b="1" i="1" kern="1200" dirty="0">
                <a:solidFill>
                  <a:schemeClr val="tx1"/>
                </a:solidFill>
                <a:effectLst/>
                <a:latin typeface="+mn-lt"/>
                <a:ea typeface="+mn-ea"/>
                <a:cs typeface="+mn-cs"/>
              </a:rPr>
              <a:t>European Psychiatry</a:t>
            </a:r>
            <a:r>
              <a:rPr lang="en-US" sz="1200" b="1" i="0"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64</a:t>
            </a:r>
            <a:r>
              <a:rPr lang="en-US" sz="1200" b="1" i="0" kern="1200" dirty="0">
                <a:solidFill>
                  <a:schemeClr val="tx1"/>
                </a:solidFill>
                <a:effectLst/>
                <a:latin typeface="+mn-lt"/>
                <a:ea typeface="+mn-ea"/>
                <a:cs typeface="+mn-cs"/>
              </a:rPr>
              <a:t>(S1), S495–S495. doi:10.1192/j.eurpsy.2021.1323</a:t>
            </a:r>
            <a:r>
              <a:rPr lang="tr-TR" sz="1200" b="1" i="0" kern="1200" dirty="0">
                <a:solidFill>
                  <a:schemeClr val="tx1"/>
                </a:solidFill>
                <a:effectLst/>
                <a:latin typeface="+mn-lt"/>
                <a:ea typeface="+mn-ea"/>
                <a:cs typeface="+mn-cs"/>
              </a:rPr>
              <a:t>)</a:t>
            </a:r>
            <a:r>
              <a:rPr lang="tr-TR" b="1" dirty="0"/>
              <a:t>.</a:t>
            </a:r>
            <a:endParaRPr lang="en-US" sz="1200" b="1" i="0" kern="1200" dirty="0">
              <a:solidFill>
                <a:schemeClr val="tx1"/>
              </a:solidFill>
              <a:effectLst/>
              <a:latin typeface="+mn-lt"/>
              <a:ea typeface="+mn-ea"/>
              <a:cs typeface="+mn-cs"/>
            </a:endParaRPr>
          </a:p>
        </p:txBody>
      </p:sp>
      <p:sp>
        <p:nvSpPr>
          <p:cNvPr id="4" name="Slayt Numarası Yer Tutucusu 3"/>
          <p:cNvSpPr>
            <a:spLocks noGrp="1"/>
          </p:cNvSpPr>
          <p:nvPr>
            <p:ph type="sldNum" sz="quarter" idx="5"/>
          </p:nvPr>
        </p:nvSpPr>
        <p:spPr/>
        <p:txBody>
          <a:bodyPr/>
          <a:lstStyle/>
          <a:p>
            <a:fld id="{76232B59-1FDD-4114-824C-EF1944B617C4}" type="slidenum">
              <a:rPr lang="tr-TR" smtClean="0"/>
              <a:t>25</a:t>
            </a:fld>
            <a:endParaRPr lang="tr-TR"/>
          </a:p>
        </p:txBody>
      </p:sp>
    </p:spTree>
    <p:extLst>
      <p:ext uri="{BB962C8B-B14F-4D97-AF65-F5344CB8AC3E}">
        <p14:creationId xmlns:p14="http://schemas.microsoft.com/office/powerpoint/2010/main" val="4138590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26</a:t>
            </a:fld>
            <a:endParaRPr lang="tr-TR"/>
          </a:p>
        </p:txBody>
      </p:sp>
    </p:spTree>
    <p:extLst>
      <p:ext uri="{BB962C8B-B14F-4D97-AF65-F5344CB8AC3E}">
        <p14:creationId xmlns:p14="http://schemas.microsoft.com/office/powerpoint/2010/main" val="41534571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a:p>
            <a:endParaRPr lang="tr-TR" dirty="0"/>
          </a:p>
        </p:txBody>
      </p:sp>
      <p:sp>
        <p:nvSpPr>
          <p:cNvPr id="4" name="Slayt Numarası Yer Tutucusu 3"/>
          <p:cNvSpPr>
            <a:spLocks noGrp="1"/>
          </p:cNvSpPr>
          <p:nvPr>
            <p:ph type="sldNum" sz="quarter" idx="10"/>
          </p:nvPr>
        </p:nvSpPr>
        <p:spPr/>
        <p:txBody>
          <a:bodyPr/>
          <a:lstStyle/>
          <a:p>
            <a:fld id="{76232B59-1FDD-4114-824C-EF1944B617C4}" type="slidenum">
              <a:rPr lang="tr-TR" smtClean="0"/>
              <a:t>27</a:t>
            </a:fld>
            <a:endParaRPr lang="tr-TR"/>
          </a:p>
        </p:txBody>
      </p:sp>
    </p:spTree>
    <p:extLst>
      <p:ext uri="{BB962C8B-B14F-4D97-AF65-F5344CB8AC3E}">
        <p14:creationId xmlns:p14="http://schemas.microsoft.com/office/powerpoint/2010/main" val="18098204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https://nida.nih.gov/research-topics/trauma-and-stress#connection</a:t>
            </a:r>
          </a:p>
        </p:txBody>
      </p:sp>
      <p:sp>
        <p:nvSpPr>
          <p:cNvPr id="4" name="Slayt Numarası Yer Tutucusu 3"/>
          <p:cNvSpPr>
            <a:spLocks noGrp="1"/>
          </p:cNvSpPr>
          <p:nvPr>
            <p:ph type="sldNum" sz="quarter" idx="5"/>
          </p:nvPr>
        </p:nvSpPr>
        <p:spPr/>
        <p:txBody>
          <a:bodyPr/>
          <a:lstStyle/>
          <a:p>
            <a:fld id="{76232B59-1FDD-4114-824C-EF1944B617C4}" type="slidenum">
              <a:rPr lang="tr-TR" smtClean="0"/>
              <a:t>29</a:t>
            </a:fld>
            <a:endParaRPr lang="tr-TR"/>
          </a:p>
        </p:txBody>
      </p:sp>
    </p:spTree>
    <p:extLst>
      <p:ext uri="{BB962C8B-B14F-4D97-AF65-F5344CB8AC3E}">
        <p14:creationId xmlns:p14="http://schemas.microsoft.com/office/powerpoint/2010/main" val="3818664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5E1A1BF3-B45C-9A40-9E39-196CA2FEDD24}" type="slidenum">
              <a:rPr lang="tr-TR" smtClean="0"/>
              <a:t>2</a:t>
            </a:fld>
            <a:endParaRPr lang="tr-TR"/>
          </a:p>
        </p:txBody>
      </p:sp>
    </p:spTree>
    <p:extLst>
      <p:ext uri="{BB962C8B-B14F-4D97-AF65-F5344CB8AC3E}">
        <p14:creationId xmlns:p14="http://schemas.microsoft.com/office/powerpoint/2010/main" val="1659128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2989263" y="887413"/>
            <a:ext cx="4256087" cy="2395537"/>
          </a:xfrm>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1" dirty="0"/>
              <a:t>Eğitmen</a:t>
            </a:r>
            <a:r>
              <a:rPr lang="tr-TR" b="1" baseline="0" dirty="0"/>
              <a:t> Notu: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baseline="0" dirty="0"/>
              <a:t>«Neden bağımlı oluyoruz?» sorusunun genetik, sosyal, psikolojik birçok yanıtı vardır. Ancak burada özellikle beyinde bağımlılığın nasıl oluştuğuna bakacağız. Bu mekanizmayı anladığımızda aslında tüm bağımlılıklar için mekanizmanın nasıl aynı olduğunu görmüş oluyoruz. Bizi mutlu eden, haz aldığımız hayatta birçok şey yapıyoruz. Bazen yemek yemek, tatlı yemek, televizyon izlemek, sigara içmek, alkol kullanmak vb. bunların hepsinden belirli miktarlarda haz alıyoruz. Peki nasıl oluyor? Beynimizde ön tavan bölgesi denilen bir bölgeden bizi mutlu eden şeyleri yaptığımızda </a:t>
            </a:r>
            <a:r>
              <a:rPr lang="tr-TR" sz="1200" b="0" baseline="0" dirty="0" err="1"/>
              <a:t>dopamin</a:t>
            </a:r>
            <a:r>
              <a:rPr lang="tr-TR" sz="1200" b="0" baseline="0" dirty="0"/>
              <a:t> adını verdiğimiz bir hormon salgılanıyor ve kendimizi mutlu hissediyoruz ve bu mutluluğun devam etmesi için yeniden aynı davranışı ortaya koyuyoruz. Bağımlılık bu mutluluğun, haz halinin devam etmesini istediğimiz için oluşmaya başlıyor fakat bağımlılığın kötü tarafı şu ki, beynimiz hiçbir zaman ilk seferki kadar </a:t>
            </a:r>
            <a:r>
              <a:rPr lang="tr-TR" sz="1200" b="0" baseline="0" dirty="0" err="1"/>
              <a:t>dopamin</a:t>
            </a:r>
            <a:r>
              <a:rPr lang="tr-TR" sz="1200" b="0" baseline="0" dirty="0"/>
              <a:t> salgılamıyor (tolerans). Bu yüzden de artık mutlu olmak için değil mutsuz olmamak adına maddeyi kullanmaya başlıyoruz.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1" baseline="0" dirty="0"/>
              <a:t>Burada bir önemli vurgu yapılabilir: </a:t>
            </a:r>
            <a:r>
              <a:rPr lang="tr-TR" sz="1200" b="0" baseline="0" dirty="0"/>
              <a:t>Beynimizde </a:t>
            </a:r>
            <a:r>
              <a:rPr lang="tr-TR" sz="1200" b="0" baseline="0" dirty="0" err="1"/>
              <a:t>dopamin</a:t>
            </a:r>
            <a:r>
              <a:rPr lang="tr-TR" sz="1200" b="0" baseline="0" dirty="0"/>
              <a:t> sabit bir yerde salgılanan hormon değil. Biz alkol, tütün, kumar, oyun oynamak dışında;  kitap okumaktan, spor yapmaktan, arkadaşlarla sohbet etmekten, bir eser üretmekten de zevk alabiliyoruz. Bu durumda </a:t>
            </a:r>
            <a:r>
              <a:rPr lang="tr-TR" sz="1200" b="1" baseline="0" dirty="0"/>
              <a:t>beynimize nelerden haz alması gerektiğini öğretebiliriz. </a:t>
            </a:r>
            <a:r>
              <a:rPr lang="tr-TR" sz="1200" b="0" baseline="0" dirty="0"/>
              <a:t>Daha basit duygusal beyin odaklı hazlar yerine üst beyin odaklı hazları yerine koyabiliriz. Bunları yerine koyduğumuzda bağımlılık zaten otomatik olarak ortadan kalkacaktır. </a:t>
            </a:r>
          </a:p>
        </p:txBody>
      </p:sp>
      <p:sp>
        <p:nvSpPr>
          <p:cNvPr id="4" name="Slayt Numarası Yer Tutucusu 3"/>
          <p:cNvSpPr>
            <a:spLocks noGrp="1"/>
          </p:cNvSpPr>
          <p:nvPr>
            <p:ph type="sldNum" sz="quarter" idx="10"/>
          </p:nvPr>
        </p:nvSpPr>
        <p:spPr/>
        <p:txBody>
          <a:bodyPr/>
          <a:lstStyle/>
          <a:p>
            <a:pPr marL="0" marR="0" lvl="0" indent="0" algn="r" defTabSz="914217" rtl="0" eaLnBrk="1" fontAlgn="auto" latinLnBrk="0" hangingPunct="1">
              <a:lnSpc>
                <a:spcPct val="100000"/>
              </a:lnSpc>
              <a:spcBef>
                <a:spcPts val="0"/>
              </a:spcBef>
              <a:spcAft>
                <a:spcPts val="0"/>
              </a:spcAft>
              <a:buClrTx/>
              <a:buSzTx/>
              <a:buFontTx/>
              <a:buNone/>
              <a:tabLst/>
              <a:defRPr/>
            </a:pPr>
            <a:fld id="{A441AD09-E7FE-C54C-B695-FFDDF5D2FD6A}" type="slidenum">
              <a:rPr kumimoji="0" lang="en-TR" sz="7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217" rtl="0" eaLnBrk="1" fontAlgn="auto" latinLnBrk="0" hangingPunct="1">
                <a:lnSpc>
                  <a:spcPct val="100000"/>
                </a:lnSpc>
                <a:spcBef>
                  <a:spcPts val="0"/>
                </a:spcBef>
                <a:spcAft>
                  <a:spcPts val="0"/>
                </a:spcAft>
                <a:buClrTx/>
                <a:buSzTx/>
                <a:buFontTx/>
                <a:buNone/>
                <a:tabLst/>
                <a:defRPr/>
              </a:pPr>
              <a:t>6</a:t>
            </a:fld>
            <a:endParaRPr kumimoji="0" lang="en-TR" sz="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8637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t>Bu not iletilebilir</a:t>
            </a:r>
            <a:r>
              <a:rPr lang="tr-TR" sz="1200" baseline="0" dirty="0"/>
              <a:t> : </a:t>
            </a:r>
            <a:r>
              <a:rPr lang="en-US" sz="1200" dirty="0" err="1"/>
              <a:t>Sigarayı</a:t>
            </a:r>
            <a:r>
              <a:rPr lang="en-US" sz="1200" dirty="0"/>
              <a:t> </a:t>
            </a:r>
            <a:r>
              <a:rPr lang="en-US" sz="1200" dirty="0" err="1"/>
              <a:t>bırakanların</a:t>
            </a:r>
            <a:r>
              <a:rPr lang="en-US" sz="1200" dirty="0"/>
              <a:t>, </a:t>
            </a:r>
            <a:r>
              <a:rPr lang="en-US" sz="1200" dirty="0" err="1"/>
              <a:t>kahve</a:t>
            </a:r>
            <a:r>
              <a:rPr lang="en-US" sz="1200" dirty="0"/>
              <a:t> </a:t>
            </a:r>
            <a:r>
              <a:rPr lang="en-US" sz="1200" dirty="0" err="1"/>
              <a:t>gibi</a:t>
            </a:r>
            <a:r>
              <a:rPr lang="en-US" sz="1200" dirty="0"/>
              <a:t> </a:t>
            </a:r>
            <a:r>
              <a:rPr lang="en-US" sz="1200" dirty="0" err="1"/>
              <a:t>kafeinli</a:t>
            </a:r>
            <a:r>
              <a:rPr lang="en-US" sz="1200" dirty="0"/>
              <a:t> </a:t>
            </a:r>
            <a:r>
              <a:rPr lang="en-US" sz="1200" dirty="0" err="1"/>
              <a:t>içecekleri</a:t>
            </a:r>
            <a:r>
              <a:rPr lang="en-US" sz="1200" dirty="0"/>
              <a:t> de </a:t>
            </a:r>
            <a:r>
              <a:rPr lang="en-US" sz="1200" dirty="0" err="1"/>
              <a:t>bırakması</a:t>
            </a:r>
            <a:r>
              <a:rPr lang="en-US" sz="1200" dirty="0"/>
              <a:t> </a:t>
            </a:r>
            <a:r>
              <a:rPr lang="en-US" sz="1200" dirty="0" err="1"/>
              <a:t>gerektiği</a:t>
            </a:r>
            <a:r>
              <a:rPr lang="en-US" sz="1200" dirty="0"/>
              <a:t> </a:t>
            </a:r>
            <a:r>
              <a:rPr lang="en-US" sz="1200" dirty="0" err="1"/>
              <a:t>açıktır</a:t>
            </a:r>
            <a:r>
              <a:rPr lang="en-US" sz="1200" dirty="0"/>
              <a:t>.</a:t>
            </a:r>
            <a:endParaRPr lang="tr-TR"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tr-TR" dirty="0"/>
          </a:p>
        </p:txBody>
      </p:sp>
      <p:sp>
        <p:nvSpPr>
          <p:cNvPr id="4" name="Slayt Numarası Yer Tutucusu 3"/>
          <p:cNvSpPr>
            <a:spLocks noGrp="1"/>
          </p:cNvSpPr>
          <p:nvPr>
            <p:ph type="sldNum" sz="quarter" idx="5"/>
          </p:nvPr>
        </p:nvSpPr>
        <p:spPr/>
        <p:txBody>
          <a:bodyPr/>
          <a:lstStyle/>
          <a:p>
            <a:fld id="{878E92DC-5E0C-4480-A40C-349B29FF7F84}" type="slidenum">
              <a:rPr lang="tr-TR" smtClean="0"/>
              <a:t>7</a:t>
            </a:fld>
            <a:endParaRPr lang="tr-TR"/>
          </a:p>
        </p:txBody>
      </p:sp>
    </p:spTree>
    <p:extLst>
      <p:ext uri="{BB962C8B-B14F-4D97-AF65-F5344CB8AC3E}">
        <p14:creationId xmlns:p14="http://schemas.microsoft.com/office/powerpoint/2010/main" val="717868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baseline="0" dirty="0"/>
              <a:t>«Neden bağımlı oluyoruz?» sorusunun genetik, sosyal, psikolojik birçok yanıtı var. Ancak burada özellikle beyinde bağımlılığın nasıl oluştuğuna bakacağız. Bu mekanizmayı anladığımızda aslında tüm bağımlılıklar için mekanizmanın nasıl aynı olduğunu görmüş oluyoruz. Bizi mutlu eden, haz aldığımız hayatta birçok şey yapıyoruz. Bazen yemek </a:t>
            </a:r>
            <a:r>
              <a:rPr lang="tr-TR" sz="1200" b="0" baseline="0" dirty="0" err="1"/>
              <a:t>yemek</a:t>
            </a:r>
            <a:r>
              <a:rPr lang="tr-TR" sz="1200" b="0" baseline="0" dirty="0"/>
              <a:t>, tatlı yemek, televizyon izlemek, sigara içmek, alkol kullanmak vb. bunların hepsinden belirli miktarlarda haz alıyoruz. Peki nasıl oluyor? Beynimizde ön tavan bölgesi denilen bir bölgeden bizi mutlu eden şeyleri yaptığımızda </a:t>
            </a:r>
            <a:r>
              <a:rPr lang="tr-TR" sz="1200" b="0" baseline="0" dirty="0" err="1"/>
              <a:t>dopamin</a:t>
            </a:r>
            <a:r>
              <a:rPr lang="tr-TR" sz="1200" b="0" baseline="0" dirty="0"/>
              <a:t> adını verdiğimiz bir hormon salgılanıyor ve kendimizi mutlu hissediyoruz ve bu mutluluğun devam etmesi için yeniden aynı davranışı ortaya koyuyoruz. Bağımlılık bu mutluluğun, haz halinin devam etmesini istediğimiz için oluşmaya başlıyor fakat bağımlılığın kötü tarafı şu ki, beynimiz hiçbir zaman ilk seferki kadar </a:t>
            </a:r>
            <a:r>
              <a:rPr lang="tr-TR" sz="1200" b="0" baseline="0" dirty="0" err="1"/>
              <a:t>dopamin</a:t>
            </a:r>
            <a:r>
              <a:rPr lang="tr-TR" sz="1200" b="0" baseline="0" dirty="0"/>
              <a:t> salgılamıyor(tolerans). Bu yüzden de artık mutlu olmak için değil mutsuz olmamak adına maddeyi kullanmaya başlıyoruz. </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1" baseline="0" dirty="0"/>
              <a:t>Burada bir önemli vurgu yapılabilir: </a:t>
            </a:r>
            <a:r>
              <a:rPr lang="tr-TR" sz="1200" b="0" baseline="0" dirty="0"/>
              <a:t>Beynimizde </a:t>
            </a:r>
            <a:r>
              <a:rPr lang="tr-TR" sz="1200" b="0" baseline="0" dirty="0" err="1"/>
              <a:t>dopamin</a:t>
            </a:r>
            <a:r>
              <a:rPr lang="tr-TR" sz="1200" b="0" baseline="0" dirty="0"/>
              <a:t> sabit bir yerde salgılanan hormon değil. Biz alkol, tütün, kumar, oyun oynamak dışında;  kitap okumaktan, spor yapmaktan, arkadaşlarla sohbet etmekten, bir eser üretmekten de zevk alabiliyoruz. Bu durumda </a:t>
            </a:r>
            <a:r>
              <a:rPr lang="tr-TR" sz="1200" b="1" baseline="0" dirty="0"/>
              <a:t>beynimize nelerden haz alması gerektiğini öğretebiliriz. </a:t>
            </a:r>
            <a:r>
              <a:rPr lang="tr-TR" sz="1200" b="0" baseline="0" dirty="0"/>
              <a:t>Daha basit duygusal beyin odaklı hazlar yerine üst beyin odaklı hazları yerine koyabiliriz. </a:t>
            </a:r>
            <a:endParaRPr lang="tr-TR" dirty="0"/>
          </a:p>
        </p:txBody>
      </p:sp>
      <p:sp>
        <p:nvSpPr>
          <p:cNvPr id="4" name="Slayt Numarası Yer Tutucusu 3"/>
          <p:cNvSpPr>
            <a:spLocks noGrp="1"/>
          </p:cNvSpPr>
          <p:nvPr>
            <p:ph type="sldNum" sz="quarter" idx="5"/>
          </p:nvPr>
        </p:nvSpPr>
        <p:spPr/>
        <p:txBody>
          <a:bodyPr/>
          <a:lstStyle/>
          <a:p>
            <a:fld id="{A441AD09-E7FE-C54C-B695-FFDDF5D2FD6A}" type="slidenum">
              <a:rPr lang="en-TR" smtClean="0"/>
              <a:t>9</a:t>
            </a:fld>
            <a:endParaRPr lang="en-TR"/>
          </a:p>
        </p:txBody>
      </p:sp>
    </p:spTree>
    <p:extLst>
      <p:ext uri="{BB962C8B-B14F-4D97-AF65-F5344CB8AC3E}">
        <p14:creationId xmlns:p14="http://schemas.microsoft.com/office/powerpoint/2010/main" val="1216198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878E92DC-5E0C-4480-A40C-349B29FF7F84}" type="slidenum">
              <a:rPr lang="tr-TR" smtClean="0"/>
              <a:t>12</a:t>
            </a:fld>
            <a:endParaRPr lang="tr-TR"/>
          </a:p>
        </p:txBody>
      </p:sp>
    </p:spTree>
    <p:extLst>
      <p:ext uri="{BB962C8B-B14F-4D97-AF65-F5344CB8AC3E}">
        <p14:creationId xmlns:p14="http://schemas.microsoft.com/office/powerpoint/2010/main" val="10510935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878E92DC-5E0C-4480-A40C-349B29FF7F84}" type="slidenum">
              <a:rPr lang="tr-TR" smtClean="0"/>
              <a:t>13</a:t>
            </a:fld>
            <a:endParaRPr lang="tr-TR"/>
          </a:p>
        </p:txBody>
      </p:sp>
    </p:spTree>
    <p:extLst>
      <p:ext uri="{BB962C8B-B14F-4D97-AF65-F5344CB8AC3E}">
        <p14:creationId xmlns:p14="http://schemas.microsoft.com/office/powerpoint/2010/main" val="9958863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Kaynaklar: </a:t>
            </a:r>
          </a:p>
          <a:p>
            <a:r>
              <a:rPr lang="tr-TR" dirty="0" err="1">
                <a:ea typeface="Cambria" panose="02040503050406030204" pitchFamily="18" charset="0"/>
                <a:cs typeface="Arial" panose="020B0604020202020204" pitchFamily="34" charset="0"/>
              </a:rPr>
              <a:t>White&amp;Swartzwelder</a:t>
            </a:r>
            <a:r>
              <a:rPr lang="tr-TR" dirty="0">
                <a:ea typeface="Cambria" panose="02040503050406030204" pitchFamily="18" charset="0"/>
                <a:cs typeface="Arial" panose="020B0604020202020204" pitchFamily="34" charset="0"/>
              </a:rPr>
              <a:t>. </a:t>
            </a:r>
            <a:r>
              <a:rPr lang="tr-TR" dirty="0" err="1">
                <a:ea typeface="Cambria" panose="02040503050406030204" pitchFamily="18" charset="0"/>
                <a:cs typeface="Arial" panose="020B0604020202020204" pitchFamily="34" charset="0"/>
              </a:rPr>
              <a:t>Ann</a:t>
            </a:r>
            <a:r>
              <a:rPr lang="tr-TR" dirty="0">
                <a:ea typeface="Cambria" panose="02040503050406030204" pitchFamily="18" charset="0"/>
                <a:cs typeface="Arial" panose="020B0604020202020204" pitchFamily="34" charset="0"/>
              </a:rPr>
              <a:t> N Y </a:t>
            </a:r>
            <a:r>
              <a:rPr lang="tr-TR" dirty="0" err="1">
                <a:ea typeface="Cambria" panose="02040503050406030204" pitchFamily="18" charset="0"/>
                <a:cs typeface="Arial" panose="020B0604020202020204" pitchFamily="34" charset="0"/>
              </a:rPr>
              <a:t>Acad</a:t>
            </a:r>
            <a:r>
              <a:rPr lang="tr-TR" dirty="0">
                <a:ea typeface="Cambria" panose="02040503050406030204" pitchFamily="18" charset="0"/>
                <a:cs typeface="Arial" panose="020B0604020202020204" pitchFamily="34" charset="0"/>
              </a:rPr>
              <a:t> </a:t>
            </a:r>
            <a:r>
              <a:rPr lang="tr-TR" dirty="0" err="1">
                <a:ea typeface="Cambria" panose="02040503050406030204" pitchFamily="18" charset="0"/>
                <a:cs typeface="Arial" panose="020B0604020202020204" pitchFamily="34" charset="0"/>
              </a:rPr>
              <a:t>Sci</a:t>
            </a:r>
            <a:r>
              <a:rPr lang="tr-TR" dirty="0">
                <a:ea typeface="Cambria" panose="02040503050406030204" pitchFamily="18" charset="0"/>
                <a:cs typeface="Arial" panose="020B0604020202020204" pitchFamily="34" charset="0"/>
              </a:rPr>
              <a:t> 2004</a:t>
            </a:r>
          </a:p>
          <a:p>
            <a:r>
              <a:rPr lang="tr-TR" dirty="0" err="1">
                <a:ea typeface="Cambria" panose="02040503050406030204" pitchFamily="18" charset="0"/>
              </a:rPr>
              <a:t>Medina</a:t>
            </a:r>
            <a:r>
              <a:rPr lang="tr-TR" dirty="0">
                <a:ea typeface="Cambria" panose="02040503050406030204" pitchFamily="18" charset="0"/>
              </a:rPr>
              <a:t> et al. </a:t>
            </a:r>
            <a:r>
              <a:rPr lang="tr-TR" dirty="0" err="1">
                <a:ea typeface="Cambria" panose="02040503050406030204" pitchFamily="18" charset="0"/>
              </a:rPr>
              <a:t>Alcohol</a:t>
            </a:r>
            <a:r>
              <a:rPr lang="tr-TR" dirty="0">
                <a:ea typeface="Cambria" panose="02040503050406030204" pitchFamily="18" charset="0"/>
              </a:rPr>
              <a:t> </a:t>
            </a:r>
            <a:r>
              <a:rPr lang="tr-TR" dirty="0" err="1">
                <a:ea typeface="Cambria" panose="02040503050406030204" pitchFamily="18" charset="0"/>
              </a:rPr>
              <a:t>Clin</a:t>
            </a:r>
            <a:r>
              <a:rPr lang="tr-TR" dirty="0">
                <a:ea typeface="Cambria" panose="02040503050406030204" pitchFamily="18" charset="0"/>
              </a:rPr>
              <a:t> </a:t>
            </a:r>
            <a:r>
              <a:rPr lang="tr-TR" dirty="0" err="1">
                <a:ea typeface="Cambria" panose="02040503050406030204" pitchFamily="18" charset="0"/>
              </a:rPr>
              <a:t>Exp</a:t>
            </a:r>
            <a:r>
              <a:rPr lang="tr-TR" dirty="0">
                <a:ea typeface="Cambria" panose="02040503050406030204" pitchFamily="18" charset="0"/>
              </a:rPr>
              <a:t> </a:t>
            </a:r>
            <a:r>
              <a:rPr lang="tr-TR" dirty="0" err="1">
                <a:ea typeface="Cambria" panose="02040503050406030204" pitchFamily="18" charset="0"/>
              </a:rPr>
              <a:t>Res</a:t>
            </a:r>
            <a:r>
              <a:rPr lang="tr-TR" dirty="0">
                <a:ea typeface="Cambria" panose="02040503050406030204" pitchFamily="18" charset="0"/>
              </a:rPr>
              <a:t> 2008</a:t>
            </a:r>
            <a:endParaRPr lang="tr-TR" dirty="0">
              <a:ea typeface="Cambria" panose="020405030504060302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dirty="0" err="1">
                <a:ea typeface="Cambria" panose="02040503050406030204" pitchFamily="18" charset="0"/>
                <a:cs typeface="Arial" panose="020B0604020202020204" pitchFamily="34" charset="0"/>
              </a:rPr>
              <a:t>Nixon</a:t>
            </a:r>
            <a:r>
              <a:rPr lang="tr-TR" dirty="0">
                <a:ea typeface="Cambria" panose="02040503050406030204" pitchFamily="18" charset="0"/>
                <a:cs typeface="Arial" panose="020B0604020202020204" pitchFamily="34" charset="0"/>
              </a:rPr>
              <a:t> et al.  </a:t>
            </a:r>
            <a:r>
              <a:rPr lang="tr-TR" dirty="0" err="1">
                <a:ea typeface="Cambria" panose="02040503050406030204" pitchFamily="18" charset="0"/>
                <a:cs typeface="Arial" panose="020B0604020202020204" pitchFamily="34" charset="0"/>
              </a:rPr>
              <a:t>Alcohol</a:t>
            </a:r>
            <a:r>
              <a:rPr lang="tr-TR" dirty="0">
                <a:ea typeface="Cambria" panose="02040503050406030204" pitchFamily="18" charset="0"/>
                <a:cs typeface="Arial" panose="020B0604020202020204" pitchFamily="34" charset="0"/>
              </a:rPr>
              <a:t> 2010</a:t>
            </a:r>
          </a:p>
          <a:p>
            <a:endParaRPr lang="tr-TR" dirty="0"/>
          </a:p>
        </p:txBody>
      </p:sp>
      <p:sp>
        <p:nvSpPr>
          <p:cNvPr id="4" name="Slayt Numarası Yer Tutucusu 3"/>
          <p:cNvSpPr>
            <a:spLocks noGrp="1"/>
          </p:cNvSpPr>
          <p:nvPr>
            <p:ph type="sldNum" sz="quarter" idx="5"/>
          </p:nvPr>
        </p:nvSpPr>
        <p:spPr/>
        <p:txBody>
          <a:bodyPr/>
          <a:lstStyle/>
          <a:p>
            <a:fld id="{878E92DC-5E0C-4480-A40C-349B29FF7F84}" type="slidenum">
              <a:rPr lang="tr-TR" smtClean="0"/>
              <a:t>14</a:t>
            </a:fld>
            <a:endParaRPr lang="tr-TR"/>
          </a:p>
        </p:txBody>
      </p:sp>
    </p:spTree>
    <p:extLst>
      <p:ext uri="{BB962C8B-B14F-4D97-AF65-F5344CB8AC3E}">
        <p14:creationId xmlns:p14="http://schemas.microsoft.com/office/powerpoint/2010/main" val="4048036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a:p>
        </p:txBody>
      </p:sp>
      <p:sp>
        <p:nvSpPr>
          <p:cNvPr id="4" name="Slayt Numarası Yer Tutucusu 3"/>
          <p:cNvSpPr>
            <a:spLocks noGrp="1"/>
          </p:cNvSpPr>
          <p:nvPr>
            <p:ph type="sldNum" sz="quarter" idx="5"/>
          </p:nvPr>
        </p:nvSpPr>
        <p:spPr/>
        <p:txBody>
          <a:bodyPr/>
          <a:lstStyle/>
          <a:p>
            <a:fld id="{878E92DC-5E0C-4480-A40C-349B29FF7F84}" type="slidenum">
              <a:rPr lang="tr-TR" smtClean="0"/>
              <a:t>15</a:t>
            </a:fld>
            <a:endParaRPr lang="tr-TR"/>
          </a:p>
        </p:txBody>
      </p:sp>
    </p:spTree>
    <p:extLst>
      <p:ext uri="{BB962C8B-B14F-4D97-AF65-F5344CB8AC3E}">
        <p14:creationId xmlns:p14="http://schemas.microsoft.com/office/powerpoint/2010/main" val="2618716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88EF7C0-27F4-1D18-3EDF-64FBBA326849}"/>
              </a:ext>
            </a:extLst>
          </p:cNvPr>
          <p:cNvSpPr>
            <a:spLocks noGrp="1"/>
          </p:cNvSpPr>
          <p:nvPr>
            <p:ph type="ctrTitle"/>
          </p:nvPr>
        </p:nvSpPr>
        <p:spPr>
          <a:xfrm>
            <a:off x="2513013" y="1850860"/>
            <a:ext cx="15078075" cy="3937329"/>
          </a:xfrm>
        </p:spPr>
        <p:txBody>
          <a:bodyPr anchor="b"/>
          <a:lstStyle>
            <a:lvl1pPr algn="ctr">
              <a:defRPr sz="9894"/>
            </a:lvl1pPr>
          </a:lstStyle>
          <a:p>
            <a:r>
              <a:rPr lang="tr-TR"/>
              <a:t>Asıl başlık stilini düzenlemek için tıklayın</a:t>
            </a:r>
          </a:p>
        </p:txBody>
      </p:sp>
      <p:sp>
        <p:nvSpPr>
          <p:cNvPr id="3" name="Alt Başlık 2">
            <a:extLst>
              <a:ext uri="{FF2B5EF4-FFF2-40B4-BE49-F238E27FC236}">
                <a16:creationId xmlns:a16="http://schemas.microsoft.com/office/drawing/2014/main" id="{C37E7454-F1A0-CDAF-5E53-01B7ED5F1AED}"/>
              </a:ext>
            </a:extLst>
          </p:cNvPr>
          <p:cNvSpPr>
            <a:spLocks noGrp="1"/>
          </p:cNvSpPr>
          <p:nvPr>
            <p:ph type="subTitle" idx="1"/>
          </p:nvPr>
        </p:nvSpPr>
        <p:spPr>
          <a:xfrm>
            <a:off x="2513013" y="5940028"/>
            <a:ext cx="15078075" cy="2730474"/>
          </a:xfrm>
        </p:spPr>
        <p:txBody>
          <a:bodyPr/>
          <a:lstStyle>
            <a:lvl1pPr marL="0" indent="0" algn="ctr">
              <a:buNone/>
              <a:defRPr sz="3958"/>
            </a:lvl1pPr>
            <a:lvl2pPr marL="753923" indent="0" algn="ctr">
              <a:buNone/>
              <a:defRPr sz="3298"/>
            </a:lvl2pPr>
            <a:lvl3pPr marL="1507846" indent="0" algn="ctr">
              <a:buNone/>
              <a:defRPr sz="2968"/>
            </a:lvl3pPr>
            <a:lvl4pPr marL="2261768" indent="0" algn="ctr">
              <a:buNone/>
              <a:defRPr sz="2638"/>
            </a:lvl4pPr>
            <a:lvl5pPr marL="3015691" indent="0" algn="ctr">
              <a:buNone/>
              <a:defRPr sz="2638"/>
            </a:lvl5pPr>
            <a:lvl6pPr marL="3769614" indent="0" algn="ctr">
              <a:buNone/>
              <a:defRPr sz="2638"/>
            </a:lvl6pPr>
            <a:lvl7pPr marL="4523537" indent="0" algn="ctr">
              <a:buNone/>
              <a:defRPr sz="2638"/>
            </a:lvl7pPr>
            <a:lvl8pPr marL="5277460" indent="0" algn="ctr">
              <a:buNone/>
              <a:defRPr sz="2638"/>
            </a:lvl8pPr>
            <a:lvl9pPr marL="6031382" indent="0" algn="ctr">
              <a:buNone/>
              <a:defRPr sz="2638"/>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8637E12D-E640-FD13-033C-29C99BD71B6E}"/>
              </a:ext>
            </a:extLst>
          </p:cNvPr>
          <p:cNvSpPr>
            <a:spLocks noGrp="1"/>
          </p:cNvSpPr>
          <p:nvPr>
            <p:ph type="dt" sz="half" idx="10"/>
          </p:nvPr>
        </p:nvSpPr>
        <p:spPr/>
        <p:txBody>
          <a:bodyPr/>
          <a:lstStyle/>
          <a:p>
            <a:fld id="{BAD530FC-BE23-E340-8E39-B3B7D0C61DBF}" type="datetimeFigureOut">
              <a:rPr lang="tr-TR" smtClean="0"/>
              <a:t>15.09.2025</a:t>
            </a:fld>
            <a:endParaRPr lang="tr-TR"/>
          </a:p>
        </p:txBody>
      </p:sp>
      <p:sp>
        <p:nvSpPr>
          <p:cNvPr id="5" name="Alt Bilgi Yer Tutucusu 4">
            <a:extLst>
              <a:ext uri="{FF2B5EF4-FFF2-40B4-BE49-F238E27FC236}">
                <a16:creationId xmlns:a16="http://schemas.microsoft.com/office/drawing/2014/main" id="{E280B8B9-B565-628C-04E1-BD6A944F3B2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3DAA68B-4545-78FD-3BE7-64783C463012}"/>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533519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6835394" y="10517696"/>
            <a:ext cx="6433312" cy="565467"/>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9/15/2025</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7" name="Holder 2">
            <a:extLst>
              <a:ext uri="{FF2B5EF4-FFF2-40B4-BE49-F238E27FC236}">
                <a16:creationId xmlns:a16="http://schemas.microsoft.com/office/drawing/2014/main" id="{7B6FF59F-7BBB-C044-AFEF-FB4E1BBBA401}"/>
              </a:ext>
            </a:extLst>
          </p:cNvPr>
          <p:cNvSpPr>
            <a:spLocks noGrp="1"/>
          </p:cNvSpPr>
          <p:nvPr>
            <p:ph type="ctrTitle" hasCustomPrompt="1"/>
          </p:nvPr>
        </p:nvSpPr>
        <p:spPr>
          <a:xfrm>
            <a:off x="755650" y="854075"/>
            <a:ext cx="17088486" cy="492443"/>
          </a:xfrm>
          <a:prstGeom prst="rect">
            <a:avLst/>
          </a:prstGeom>
        </p:spPr>
        <p:txBody>
          <a:bodyPr wrap="square" lIns="0" tIns="0" rIns="0" bIns="0">
            <a:spAutoFit/>
          </a:bodyPr>
          <a:lstStyle>
            <a:lvl1pPr>
              <a:defRPr sz="3200" b="1">
                <a:solidFill>
                  <a:srgbClr val="00B050"/>
                </a:solidFill>
                <a:latin typeface="Montserrat" pitchFamily="2" charset="77"/>
              </a:defRPr>
            </a:lvl1pPr>
          </a:lstStyle>
          <a:p>
            <a:r>
              <a:rPr lang="tr-TR" dirty="0"/>
              <a:t>BURAYA BAŞLIK GELECEK.</a:t>
            </a:r>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Holder 4"/>
          <p:cNvSpPr>
            <a:spLocks noGrp="1"/>
          </p:cNvSpPr>
          <p:nvPr>
            <p:ph type="ftr" sz="quarter" idx="5"/>
          </p:nvPr>
        </p:nvSpPr>
        <p:spPr>
          <a:xfrm>
            <a:off x="6835394" y="10517696"/>
            <a:ext cx="6433312" cy="565467"/>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9/15/2025</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7" name="Holder 2">
            <a:extLst>
              <a:ext uri="{FF2B5EF4-FFF2-40B4-BE49-F238E27FC236}">
                <a16:creationId xmlns:a16="http://schemas.microsoft.com/office/drawing/2014/main" id="{7B6FF59F-7BBB-C044-AFEF-FB4E1BBBA401}"/>
              </a:ext>
            </a:extLst>
          </p:cNvPr>
          <p:cNvSpPr>
            <a:spLocks noGrp="1"/>
          </p:cNvSpPr>
          <p:nvPr>
            <p:ph type="ctrTitle" hasCustomPrompt="1"/>
          </p:nvPr>
        </p:nvSpPr>
        <p:spPr>
          <a:xfrm>
            <a:off x="755650" y="854075"/>
            <a:ext cx="17088486" cy="492443"/>
          </a:xfrm>
          <a:prstGeom prst="rect">
            <a:avLst/>
          </a:prstGeom>
        </p:spPr>
        <p:txBody>
          <a:bodyPr wrap="square" lIns="0" tIns="0" rIns="0" bIns="0">
            <a:spAutoFit/>
          </a:bodyPr>
          <a:lstStyle>
            <a:lvl1pPr>
              <a:defRPr sz="3200" b="1">
                <a:solidFill>
                  <a:srgbClr val="00B050"/>
                </a:solidFill>
                <a:latin typeface="Montserrat" pitchFamily="2" charset="77"/>
              </a:defRPr>
            </a:lvl1pPr>
          </a:lstStyle>
          <a:p>
            <a:r>
              <a:rPr lang="tr-TR" dirty="0"/>
              <a:t>BURAYA BAŞLIK GELECEK.</a:t>
            </a:r>
            <a:endParaRPr dirty="0"/>
          </a:p>
        </p:txBody>
      </p:sp>
    </p:spTree>
    <p:extLst>
      <p:ext uri="{BB962C8B-B14F-4D97-AF65-F5344CB8AC3E}">
        <p14:creationId xmlns:p14="http://schemas.microsoft.com/office/powerpoint/2010/main" val="39729038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283041" y="1831093"/>
            <a:ext cx="17538016" cy="1209039"/>
          </a:xfrm>
          <a:prstGeom prst="rect">
            <a:avLst/>
          </a:prstGeom>
        </p:spPr>
        <p:txBody>
          <a:bodyPr lIns="0" tIns="0" rIns="0" bIns="0"/>
          <a:lstStyle>
            <a:lvl1pPr>
              <a:defRPr sz="4100" b="1" i="0">
                <a:solidFill>
                  <a:srgbClr val="00AD44"/>
                </a:solidFill>
                <a:latin typeface="Montserrat"/>
                <a:cs typeface="Montserrat"/>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a:xfrm>
            <a:off x="6835394" y="10517696"/>
            <a:ext cx="6433312" cy="565467"/>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1005205" y="10517696"/>
            <a:ext cx="4623943" cy="565467"/>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9/15/2025</a:t>
            </a:fld>
            <a:endParaRPr lang="en-US"/>
          </a:p>
        </p:txBody>
      </p:sp>
      <p:sp>
        <p:nvSpPr>
          <p:cNvPr id="7" name="Holder 7"/>
          <p:cNvSpPr>
            <a:spLocks noGrp="1"/>
          </p:cNvSpPr>
          <p:nvPr>
            <p:ph type="sldNum" sz="quarter" idx="7"/>
          </p:nvPr>
        </p:nvSpPr>
        <p:spPr>
          <a:xfrm>
            <a:off x="14474953" y="10517696"/>
            <a:ext cx="4623943" cy="565467"/>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1283041" y="1831093"/>
            <a:ext cx="17538016" cy="1209039"/>
          </a:xfrm>
          <a:prstGeom prst="rect">
            <a:avLst/>
          </a:prstGeom>
        </p:spPr>
        <p:txBody>
          <a:bodyPr lIns="0" tIns="0" rIns="0" bIns="0"/>
          <a:lstStyle>
            <a:lvl1pPr>
              <a:defRPr sz="4100" b="1" i="0">
                <a:solidFill>
                  <a:srgbClr val="00AD44"/>
                </a:solidFill>
                <a:latin typeface="Montserrat"/>
                <a:cs typeface="Montserrat"/>
              </a:defRPr>
            </a:lvl1pPr>
          </a:lstStyle>
          <a:p>
            <a:endParaRPr/>
          </a:p>
        </p:txBody>
      </p:sp>
      <p:sp>
        <p:nvSpPr>
          <p:cNvPr id="3" name="Holder 3"/>
          <p:cNvSpPr>
            <a:spLocks noGrp="1"/>
          </p:cNvSpPr>
          <p:nvPr>
            <p:ph type="ftr" sz="quarter" idx="5"/>
          </p:nvPr>
        </p:nvSpPr>
        <p:spPr>
          <a:xfrm>
            <a:off x="6835394" y="10517696"/>
            <a:ext cx="6433312" cy="565467"/>
          </a:xfrm>
          <a:prstGeom prst="rect">
            <a:avLst/>
          </a:prstGeo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a:xfrm>
            <a:off x="1005205" y="10517696"/>
            <a:ext cx="4623943" cy="565467"/>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9/15/2025</a:t>
            </a:fld>
            <a:endParaRPr lang="en-US"/>
          </a:p>
        </p:txBody>
      </p:sp>
      <p:sp>
        <p:nvSpPr>
          <p:cNvPr id="5" name="Holder 5"/>
          <p:cNvSpPr>
            <a:spLocks noGrp="1"/>
          </p:cNvSpPr>
          <p:nvPr>
            <p:ph type="sldNum" sz="quarter" idx="7"/>
          </p:nvPr>
        </p:nvSpPr>
        <p:spPr>
          <a:xfrm>
            <a:off x="14474953" y="10517696"/>
            <a:ext cx="4623943" cy="565467"/>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16" name="bg object 16"/>
          <p:cNvSpPr/>
          <p:nvPr userDrawn="1"/>
        </p:nvSpPr>
        <p:spPr>
          <a:xfrm>
            <a:off x="513067" y="1404219"/>
            <a:ext cx="19078575" cy="9391650"/>
          </a:xfrm>
          <a:custGeom>
            <a:avLst/>
            <a:gdLst/>
            <a:ahLst/>
            <a:cxnLst/>
            <a:rect l="l" t="t" r="r" b="b"/>
            <a:pathLst>
              <a:path w="19078575" h="9391650">
                <a:moveTo>
                  <a:pt x="19077953" y="9370936"/>
                </a:moveTo>
                <a:lnTo>
                  <a:pt x="20942" y="9370936"/>
                </a:lnTo>
                <a:lnTo>
                  <a:pt x="20942" y="0"/>
                </a:lnTo>
                <a:lnTo>
                  <a:pt x="0" y="0"/>
                </a:lnTo>
                <a:lnTo>
                  <a:pt x="0" y="9370936"/>
                </a:lnTo>
                <a:lnTo>
                  <a:pt x="0" y="9391256"/>
                </a:lnTo>
                <a:lnTo>
                  <a:pt x="19077953" y="9391256"/>
                </a:lnTo>
                <a:lnTo>
                  <a:pt x="19077953" y="9370936"/>
                </a:lnTo>
                <a:close/>
              </a:path>
            </a:pathLst>
          </a:custGeom>
          <a:solidFill>
            <a:srgbClr val="A7A8AA"/>
          </a:solidFill>
        </p:spPr>
        <p:txBody>
          <a:bodyPr wrap="square" lIns="0" tIns="0" rIns="0" bIns="0" rtlCol="0"/>
          <a:lstStyle/>
          <a:p>
            <a:endParaRPr/>
          </a:p>
        </p:txBody>
      </p:sp>
      <p:sp>
        <p:nvSpPr>
          <p:cNvPr id="17" name="bg object 17"/>
          <p:cNvSpPr/>
          <p:nvPr/>
        </p:nvSpPr>
        <p:spPr>
          <a:xfrm>
            <a:off x="513067" y="513555"/>
            <a:ext cx="16665575" cy="289560"/>
          </a:xfrm>
          <a:custGeom>
            <a:avLst/>
            <a:gdLst/>
            <a:ahLst/>
            <a:cxnLst/>
            <a:rect l="l" t="t" r="r" b="b"/>
            <a:pathLst>
              <a:path w="16665575" h="289559">
                <a:moveTo>
                  <a:pt x="16665283" y="0"/>
                </a:moveTo>
                <a:lnTo>
                  <a:pt x="0" y="0"/>
                </a:lnTo>
                <a:lnTo>
                  <a:pt x="0" y="20320"/>
                </a:lnTo>
                <a:lnTo>
                  <a:pt x="0" y="289229"/>
                </a:lnTo>
                <a:lnTo>
                  <a:pt x="20942" y="289229"/>
                </a:lnTo>
                <a:lnTo>
                  <a:pt x="20942" y="20320"/>
                </a:lnTo>
                <a:lnTo>
                  <a:pt x="16665283" y="20320"/>
                </a:lnTo>
                <a:lnTo>
                  <a:pt x="16665283" y="0"/>
                </a:lnTo>
                <a:close/>
              </a:path>
            </a:pathLst>
          </a:custGeom>
          <a:solidFill>
            <a:srgbClr val="A7A8AA"/>
          </a:solidFill>
        </p:spPr>
        <p:txBody>
          <a:bodyPr wrap="square" lIns="0" tIns="0" rIns="0" bIns="0" rtlCol="0"/>
          <a:lstStyle/>
          <a:p>
            <a:endParaRPr/>
          </a:p>
        </p:txBody>
      </p:sp>
      <p:sp>
        <p:nvSpPr>
          <p:cNvPr id="18" name="bg object 18"/>
          <p:cNvSpPr/>
          <p:nvPr/>
        </p:nvSpPr>
        <p:spPr>
          <a:xfrm>
            <a:off x="19041822" y="513555"/>
            <a:ext cx="549275" cy="10261600"/>
          </a:xfrm>
          <a:custGeom>
            <a:avLst/>
            <a:gdLst/>
            <a:ahLst/>
            <a:cxnLst/>
            <a:rect l="l" t="t" r="r" b="b"/>
            <a:pathLst>
              <a:path w="549275" h="10261600">
                <a:moveTo>
                  <a:pt x="549198" y="20459"/>
                </a:moveTo>
                <a:lnTo>
                  <a:pt x="528256" y="20459"/>
                </a:lnTo>
                <a:lnTo>
                  <a:pt x="528256" y="10260990"/>
                </a:lnTo>
                <a:lnTo>
                  <a:pt x="549198" y="10260990"/>
                </a:lnTo>
                <a:lnTo>
                  <a:pt x="549198" y="20459"/>
                </a:lnTo>
                <a:close/>
              </a:path>
              <a:path w="549275" h="10261600">
                <a:moveTo>
                  <a:pt x="549198" y="0"/>
                </a:moveTo>
                <a:lnTo>
                  <a:pt x="0" y="0"/>
                </a:lnTo>
                <a:lnTo>
                  <a:pt x="0" y="20320"/>
                </a:lnTo>
                <a:lnTo>
                  <a:pt x="549198" y="20320"/>
                </a:lnTo>
                <a:lnTo>
                  <a:pt x="549198" y="0"/>
                </a:lnTo>
                <a:close/>
              </a:path>
            </a:pathLst>
          </a:custGeom>
          <a:solidFill>
            <a:srgbClr val="A7A8AA"/>
          </a:solidFill>
        </p:spPr>
        <p:txBody>
          <a:bodyPr wrap="square" lIns="0" tIns="0" rIns="0" bIns="0" rtlCol="0"/>
          <a:lstStyle/>
          <a:p>
            <a:endParaRPr/>
          </a:p>
        </p:txBody>
      </p:sp>
      <p:sp>
        <p:nvSpPr>
          <p:cNvPr id="22" name="bg object 22"/>
          <p:cNvSpPr/>
          <p:nvPr userDrawn="1"/>
        </p:nvSpPr>
        <p:spPr>
          <a:xfrm>
            <a:off x="471336" y="802781"/>
            <a:ext cx="104775" cy="601980"/>
          </a:xfrm>
          <a:custGeom>
            <a:avLst/>
            <a:gdLst/>
            <a:ahLst/>
            <a:cxnLst/>
            <a:rect l="l" t="t" r="r" b="b"/>
            <a:pathLst>
              <a:path w="104775" h="601980">
                <a:moveTo>
                  <a:pt x="104708" y="0"/>
                </a:moveTo>
                <a:lnTo>
                  <a:pt x="0" y="0"/>
                </a:lnTo>
                <a:lnTo>
                  <a:pt x="0" y="601426"/>
                </a:lnTo>
                <a:lnTo>
                  <a:pt x="104708" y="601426"/>
                </a:lnTo>
                <a:lnTo>
                  <a:pt x="104708" y="0"/>
                </a:lnTo>
                <a:close/>
              </a:path>
            </a:pathLst>
          </a:custGeom>
          <a:solidFill>
            <a:srgbClr val="00AD44"/>
          </a:solidFill>
        </p:spPr>
        <p:txBody>
          <a:bodyPr wrap="square" lIns="0" tIns="0" rIns="0" bIns="0" rtlCol="0"/>
          <a:lstStyle/>
          <a:p>
            <a:endParaRPr/>
          </a:p>
        </p:txBody>
      </p:sp>
      <p:sp>
        <p:nvSpPr>
          <p:cNvPr id="2" name="Holder 2"/>
          <p:cNvSpPr>
            <a:spLocks noGrp="1"/>
          </p:cNvSpPr>
          <p:nvPr>
            <p:ph type="ftr" sz="quarter" idx="5"/>
          </p:nvPr>
        </p:nvSpPr>
        <p:spPr>
          <a:xfrm>
            <a:off x="6835394" y="10517696"/>
            <a:ext cx="6433312" cy="565467"/>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a:xfrm>
            <a:off x="1005205" y="10517696"/>
            <a:ext cx="4623943" cy="565467"/>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9/15/2025</a:t>
            </a:fld>
            <a:endParaRPr lang="en-US"/>
          </a:p>
        </p:txBody>
      </p:sp>
      <p:sp>
        <p:nvSpPr>
          <p:cNvPr id="4" name="Holder 4"/>
          <p:cNvSpPr>
            <a:spLocks noGrp="1"/>
          </p:cNvSpPr>
          <p:nvPr>
            <p:ph type="sldNum" sz="quarter" idx="7"/>
          </p:nvPr>
        </p:nvSpPr>
        <p:spPr>
          <a:xfrm>
            <a:off x="14474953" y="10517696"/>
            <a:ext cx="4623943" cy="565467"/>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pic>
        <p:nvPicPr>
          <p:cNvPr id="12" name="Resim 11">
            <a:extLst>
              <a:ext uri="{FF2B5EF4-FFF2-40B4-BE49-F238E27FC236}">
                <a16:creationId xmlns:a16="http://schemas.microsoft.com/office/drawing/2014/main" id="{2C3933DE-A7C4-2A44-A3E9-F324636907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08550" y="236586"/>
            <a:ext cx="2306057" cy="611992"/>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1384776" y="753957"/>
            <a:ext cx="6484095" cy="2638848"/>
          </a:xfrm>
        </p:spPr>
        <p:txBody>
          <a:bodyPr anchor="b"/>
          <a:lstStyle>
            <a:lvl1pPr>
              <a:defRPr sz="5277"/>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8546861" y="1628338"/>
            <a:ext cx="10177701" cy="8036969"/>
          </a:xfrm>
        </p:spPr>
        <p:txBody>
          <a:bodyPr anchor="t"/>
          <a:lstStyle>
            <a:lvl1pPr marL="0" indent="0">
              <a:buNone/>
              <a:defRPr sz="5277"/>
            </a:lvl1pPr>
            <a:lvl2pPr marL="753923" indent="0">
              <a:buNone/>
              <a:defRPr sz="4617"/>
            </a:lvl2pPr>
            <a:lvl3pPr marL="1507846" indent="0">
              <a:buNone/>
              <a:defRPr sz="3958"/>
            </a:lvl3pPr>
            <a:lvl4pPr marL="2261768" indent="0">
              <a:buNone/>
              <a:defRPr sz="3298"/>
            </a:lvl4pPr>
            <a:lvl5pPr marL="3015691" indent="0">
              <a:buNone/>
              <a:defRPr sz="3298"/>
            </a:lvl5pPr>
            <a:lvl6pPr marL="3769614" indent="0">
              <a:buNone/>
              <a:defRPr sz="3298"/>
            </a:lvl6pPr>
            <a:lvl7pPr marL="4523537" indent="0">
              <a:buNone/>
              <a:defRPr sz="3298"/>
            </a:lvl7pPr>
            <a:lvl8pPr marL="5277460" indent="0">
              <a:buNone/>
              <a:defRPr sz="3298"/>
            </a:lvl8pPr>
            <a:lvl9pPr marL="6031382" indent="0">
              <a:buNone/>
              <a:defRPr sz="3298"/>
            </a:lvl9pPr>
          </a:lstStyle>
          <a:p>
            <a:r>
              <a:rPr lang="tr-TR"/>
              <a:t>Resim eklemek için simgeye tıklayın</a:t>
            </a:r>
            <a:endParaRPr lang="en-US" dirty="0"/>
          </a:p>
        </p:txBody>
      </p:sp>
      <p:sp>
        <p:nvSpPr>
          <p:cNvPr id="4" name="Text Placeholder 3"/>
          <p:cNvSpPr>
            <a:spLocks noGrp="1"/>
          </p:cNvSpPr>
          <p:nvPr>
            <p:ph type="body" sz="half" idx="2"/>
          </p:nvPr>
        </p:nvSpPr>
        <p:spPr>
          <a:xfrm>
            <a:off x="1384776" y="3392805"/>
            <a:ext cx="6484095" cy="6285591"/>
          </a:xfrm>
        </p:spPr>
        <p:txBody>
          <a:bodyPr/>
          <a:lstStyle>
            <a:lvl1pPr marL="0" indent="0">
              <a:buNone/>
              <a:defRPr sz="2638"/>
            </a:lvl1pPr>
            <a:lvl2pPr marL="753923" indent="0">
              <a:buNone/>
              <a:defRPr sz="2309"/>
            </a:lvl2pPr>
            <a:lvl3pPr marL="1507846" indent="0">
              <a:buNone/>
              <a:defRPr sz="1979"/>
            </a:lvl3pPr>
            <a:lvl4pPr marL="2261768" indent="0">
              <a:buNone/>
              <a:defRPr sz="1649"/>
            </a:lvl4pPr>
            <a:lvl5pPr marL="3015691" indent="0">
              <a:buNone/>
              <a:defRPr sz="1649"/>
            </a:lvl5pPr>
            <a:lvl6pPr marL="3769614" indent="0">
              <a:buNone/>
              <a:defRPr sz="1649"/>
            </a:lvl6pPr>
            <a:lvl7pPr marL="4523537" indent="0">
              <a:buNone/>
              <a:defRPr sz="1649"/>
            </a:lvl7pPr>
            <a:lvl8pPr marL="5277460" indent="0">
              <a:buNone/>
              <a:defRPr sz="1649"/>
            </a:lvl8pPr>
            <a:lvl9pPr marL="6031382" indent="0">
              <a:buNone/>
              <a:defRPr sz="1649"/>
            </a:lvl9pPr>
          </a:lstStyle>
          <a:p>
            <a:pPr lvl="0"/>
            <a:r>
              <a:rPr lang="tr-TR"/>
              <a:t>Asıl metin stillerini düzenlemek için tıklayın</a:t>
            </a:r>
          </a:p>
        </p:txBody>
      </p:sp>
      <p:sp>
        <p:nvSpPr>
          <p:cNvPr id="5" name="Date Placeholder 4"/>
          <p:cNvSpPr>
            <a:spLocks noGrp="1"/>
          </p:cNvSpPr>
          <p:nvPr>
            <p:ph type="dt" sz="half" idx="10"/>
          </p:nvPr>
        </p:nvSpPr>
        <p:spPr>
          <a:xfrm>
            <a:off x="1005205" y="10517696"/>
            <a:ext cx="4623943" cy="276999"/>
          </a:xfrm>
          <a:prstGeom prst="rect">
            <a:avLst/>
          </a:prstGeom>
        </p:spPr>
        <p:txBody>
          <a:bodyPr/>
          <a:lstStyle/>
          <a:p>
            <a:fld id="{C764DE79-268F-4C1A-8933-263129D2AF90}" type="datetimeFigureOut">
              <a:rPr lang="en-US" smtClean="0"/>
              <a:t>9/15/2025</a:t>
            </a:fld>
            <a:endParaRPr lang="en-US" dirty="0"/>
          </a:p>
        </p:txBody>
      </p:sp>
      <p:sp>
        <p:nvSpPr>
          <p:cNvPr id="6" name="Footer Placeholder 5"/>
          <p:cNvSpPr>
            <a:spLocks noGrp="1"/>
          </p:cNvSpPr>
          <p:nvPr>
            <p:ph type="ftr" sz="quarter" idx="11"/>
          </p:nvPr>
        </p:nvSpPr>
        <p:spPr>
          <a:xfrm>
            <a:off x="6835394" y="10517696"/>
            <a:ext cx="6433312" cy="276999"/>
          </a:xfrm>
          <a:prstGeom prst="rect">
            <a:avLst/>
          </a:prstGeom>
        </p:spPr>
        <p:txBody>
          <a:bodyPr/>
          <a:lstStyle/>
          <a:p>
            <a:endParaRPr lang="en-US" dirty="0"/>
          </a:p>
        </p:txBody>
      </p:sp>
      <p:sp>
        <p:nvSpPr>
          <p:cNvPr id="7" name="Slide Number Placeholder 6"/>
          <p:cNvSpPr>
            <a:spLocks noGrp="1"/>
          </p:cNvSpPr>
          <p:nvPr>
            <p:ph type="sldNum" sz="quarter" idx="12"/>
          </p:nvPr>
        </p:nvSpPr>
        <p:spPr>
          <a:xfrm>
            <a:off x="14474953" y="10517696"/>
            <a:ext cx="4623943" cy="276999"/>
          </a:xfrm>
          <a:prstGeom prst="rect">
            <a:avLst/>
          </a:prstGeom>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9300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Boş">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671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Başlık ve İçeri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9474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8" r:id="rId3"/>
    <p:sldLayoutId id="2147483663" r:id="rId4"/>
    <p:sldLayoutId id="2147483664" r:id="rId5"/>
    <p:sldLayoutId id="2147483665" r:id="rId6"/>
    <p:sldLayoutId id="2147483670" r:id="rId7"/>
    <p:sldLayoutId id="2147483671" r:id="rId8"/>
    <p:sldLayoutId id="2147483672" r:id="rId9"/>
    <p:sldLayoutId id="2147483674" r:id="rId10"/>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yazı tipi, ekran görüntüsü, beyaz içeren bir resim&#10;&#10;Yapay zeka tarafından oluşturulmuş içerik yanlış olabilir.">
            <a:extLst>
              <a:ext uri="{FF2B5EF4-FFF2-40B4-BE49-F238E27FC236}">
                <a16:creationId xmlns:a16="http://schemas.microsoft.com/office/drawing/2014/main" id="{143322EA-115D-C634-F99F-ED92A0A6A56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74"/>
            <a:ext cx="20104100" cy="11308556"/>
          </a:xfrm>
          <a:prstGeom prst="rect">
            <a:avLst/>
          </a:prstGeom>
        </p:spPr>
      </p:pic>
      <p:sp>
        <p:nvSpPr>
          <p:cNvPr id="6" name="Metin kutusu 5">
            <a:extLst>
              <a:ext uri="{FF2B5EF4-FFF2-40B4-BE49-F238E27FC236}">
                <a16:creationId xmlns:a16="http://schemas.microsoft.com/office/drawing/2014/main" id="{E2F5E5FB-57E6-BAB1-F291-04901DD4EF93}"/>
              </a:ext>
            </a:extLst>
          </p:cNvPr>
          <p:cNvSpPr txBox="1"/>
          <p:nvPr/>
        </p:nvSpPr>
        <p:spPr>
          <a:xfrm>
            <a:off x="8658707" y="7060688"/>
            <a:ext cx="2786682" cy="1107354"/>
          </a:xfrm>
          <a:prstGeom prst="rect">
            <a:avLst/>
          </a:prstGeom>
          <a:noFill/>
        </p:spPr>
        <p:txBody>
          <a:bodyPr wrap="square" rtlCol="0">
            <a:spAutoFit/>
          </a:bodyPr>
          <a:lstStyle/>
          <a:p>
            <a:pPr algn="ctr"/>
            <a:r>
              <a:rPr lang="tr-TR" sz="3298" dirty="0">
                <a:solidFill>
                  <a:srgbClr val="114533"/>
                </a:solidFill>
              </a:rPr>
              <a:t>AD/ SOYAD</a:t>
            </a:r>
          </a:p>
          <a:p>
            <a:pPr algn="ctr"/>
            <a:r>
              <a:rPr lang="tr-TR" sz="3298" dirty="0">
                <a:solidFill>
                  <a:srgbClr val="114533"/>
                </a:solidFill>
              </a:rPr>
              <a:t>UNVAN</a:t>
            </a:r>
          </a:p>
        </p:txBody>
      </p:sp>
      <p:sp>
        <p:nvSpPr>
          <p:cNvPr id="8" name="Metin kutusu 7">
            <a:extLst>
              <a:ext uri="{FF2B5EF4-FFF2-40B4-BE49-F238E27FC236}">
                <a16:creationId xmlns:a16="http://schemas.microsoft.com/office/drawing/2014/main" id="{C0ABD69B-A532-07AF-577C-D8EFBE165B6C}"/>
              </a:ext>
            </a:extLst>
          </p:cNvPr>
          <p:cNvSpPr txBox="1"/>
          <p:nvPr/>
        </p:nvSpPr>
        <p:spPr>
          <a:xfrm>
            <a:off x="8731950" y="8213139"/>
            <a:ext cx="2640200" cy="447687"/>
          </a:xfrm>
          <a:prstGeom prst="rect">
            <a:avLst/>
          </a:prstGeom>
          <a:noFill/>
        </p:spPr>
        <p:txBody>
          <a:bodyPr wrap="square" rtlCol="0">
            <a:spAutoFit/>
          </a:bodyPr>
          <a:lstStyle/>
          <a:p>
            <a:pPr algn="ctr"/>
            <a:r>
              <a:rPr lang="tr-TR" sz="2309" dirty="0">
                <a:solidFill>
                  <a:srgbClr val="114533"/>
                </a:solidFill>
              </a:rPr>
              <a:t>TARİH</a:t>
            </a:r>
          </a:p>
        </p:txBody>
      </p:sp>
    </p:spTree>
    <p:extLst>
      <p:ext uri="{BB962C8B-B14F-4D97-AF65-F5344CB8AC3E}">
        <p14:creationId xmlns:p14="http://schemas.microsoft.com/office/powerpoint/2010/main" val="74121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Ä°lgili resim">
            <a:extLst>
              <a:ext uri="{FF2B5EF4-FFF2-40B4-BE49-F238E27FC236}">
                <a16:creationId xmlns:a16="http://schemas.microsoft.com/office/drawing/2014/main" id="{8CF90C12-0D1B-4DAA-9C7D-4FEAF4986AF6}"/>
              </a:ext>
            </a:extLst>
          </p:cNvPr>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598993" y="2210988"/>
            <a:ext cx="6336381" cy="8234085"/>
          </a:xfrm>
          <a:prstGeom prst="rect">
            <a:avLst/>
          </a:prstGeom>
          <a:noFill/>
        </p:spPr>
      </p:pic>
      <p:sp>
        <p:nvSpPr>
          <p:cNvPr id="3" name="4 Metin kutusu">
            <a:extLst>
              <a:ext uri="{FF2B5EF4-FFF2-40B4-BE49-F238E27FC236}">
                <a16:creationId xmlns:a16="http://schemas.microsoft.com/office/drawing/2014/main" id="{42BAEA32-A08B-4B34-9266-0CB443848D6B}"/>
              </a:ext>
            </a:extLst>
          </p:cNvPr>
          <p:cNvSpPr txBox="1"/>
          <p:nvPr/>
        </p:nvSpPr>
        <p:spPr>
          <a:xfrm>
            <a:off x="4945215" y="5272054"/>
            <a:ext cx="2033619" cy="1006429"/>
          </a:xfrm>
          <a:prstGeom prst="rect">
            <a:avLst/>
          </a:prstGeom>
          <a:noFill/>
        </p:spPr>
        <p:txBody>
          <a:bodyPr wrap="square" rtlCol="0">
            <a:spAutoFit/>
          </a:bodyPr>
          <a:lstStyle/>
          <a:p>
            <a:pPr algn="ctr" defTabSz="1507544">
              <a:defRPr/>
            </a:pPr>
            <a:r>
              <a:rPr lang="tr-TR" sz="2970" b="1" dirty="0">
                <a:solidFill>
                  <a:prstClr val="black"/>
                </a:solidFill>
                <a:latin typeface="Calibri"/>
              </a:rPr>
              <a:t>Oh </a:t>
            </a:r>
          </a:p>
          <a:p>
            <a:pPr algn="ctr" defTabSz="1507544">
              <a:defRPr/>
            </a:pPr>
            <a:r>
              <a:rPr lang="tr-TR" sz="2970" b="1" dirty="0">
                <a:solidFill>
                  <a:prstClr val="black"/>
                </a:solidFill>
                <a:latin typeface="Calibri"/>
              </a:rPr>
              <a:t>ne güzel!</a:t>
            </a:r>
            <a:endParaRPr lang="en-US" sz="2970" b="1" dirty="0">
              <a:solidFill>
                <a:prstClr val="black"/>
              </a:solidFill>
              <a:latin typeface="Calibri"/>
            </a:endParaRPr>
          </a:p>
        </p:txBody>
      </p:sp>
      <p:sp>
        <p:nvSpPr>
          <p:cNvPr id="4" name="5 Metin kutusu">
            <a:extLst>
              <a:ext uri="{FF2B5EF4-FFF2-40B4-BE49-F238E27FC236}">
                <a16:creationId xmlns:a16="http://schemas.microsoft.com/office/drawing/2014/main" id="{D92885F4-32B4-49D4-9349-E910C38B09D5}"/>
              </a:ext>
            </a:extLst>
          </p:cNvPr>
          <p:cNvSpPr txBox="1"/>
          <p:nvPr/>
        </p:nvSpPr>
        <p:spPr>
          <a:xfrm>
            <a:off x="6973556" y="3369345"/>
            <a:ext cx="2033619" cy="1006429"/>
          </a:xfrm>
          <a:prstGeom prst="rect">
            <a:avLst/>
          </a:prstGeom>
          <a:solidFill>
            <a:schemeClr val="bg1"/>
          </a:solidFill>
        </p:spPr>
        <p:txBody>
          <a:bodyPr wrap="square" rtlCol="0">
            <a:spAutoFit/>
          </a:bodyPr>
          <a:lstStyle/>
          <a:p>
            <a:pPr algn="ctr" defTabSz="1507544">
              <a:defRPr/>
            </a:pPr>
            <a:r>
              <a:rPr lang="tr-TR" sz="2970" b="1" dirty="0">
                <a:solidFill>
                  <a:prstClr val="black"/>
                </a:solidFill>
                <a:latin typeface="Calibri"/>
              </a:rPr>
              <a:t>GİT</a:t>
            </a:r>
          </a:p>
          <a:p>
            <a:pPr algn="ctr" defTabSz="1507544">
              <a:defRPr/>
            </a:pPr>
            <a:r>
              <a:rPr lang="tr-TR" sz="2970" b="1" dirty="0">
                <a:solidFill>
                  <a:prstClr val="black"/>
                </a:solidFill>
                <a:latin typeface="Calibri"/>
              </a:rPr>
              <a:t>DUR</a:t>
            </a:r>
            <a:endParaRPr lang="en-US" sz="2970" b="1" dirty="0">
              <a:solidFill>
                <a:prstClr val="black"/>
              </a:solidFill>
              <a:latin typeface="Calibri"/>
            </a:endParaRPr>
          </a:p>
        </p:txBody>
      </p:sp>
      <p:sp>
        <p:nvSpPr>
          <p:cNvPr id="5" name="6 Metin kutusu">
            <a:extLst>
              <a:ext uri="{FF2B5EF4-FFF2-40B4-BE49-F238E27FC236}">
                <a16:creationId xmlns:a16="http://schemas.microsoft.com/office/drawing/2014/main" id="{413BE3C1-798D-4710-997C-E87BC590A301}"/>
              </a:ext>
            </a:extLst>
          </p:cNvPr>
          <p:cNvSpPr txBox="1"/>
          <p:nvPr/>
        </p:nvSpPr>
        <p:spPr>
          <a:xfrm>
            <a:off x="4406694" y="3046244"/>
            <a:ext cx="2033619" cy="1006429"/>
          </a:xfrm>
          <a:prstGeom prst="rect">
            <a:avLst/>
          </a:prstGeom>
          <a:noFill/>
        </p:spPr>
        <p:txBody>
          <a:bodyPr wrap="square" rtlCol="0">
            <a:spAutoFit/>
          </a:bodyPr>
          <a:lstStyle/>
          <a:p>
            <a:pPr algn="ctr" defTabSz="1507544">
              <a:defRPr/>
            </a:pPr>
            <a:r>
              <a:rPr lang="tr-TR" sz="2970" b="1" dirty="0">
                <a:solidFill>
                  <a:prstClr val="black"/>
                </a:solidFill>
                <a:latin typeface="Calibri"/>
              </a:rPr>
              <a:t>Doğru? Yanlış?</a:t>
            </a:r>
            <a:endParaRPr lang="en-US" sz="2970" b="1" dirty="0">
              <a:solidFill>
                <a:prstClr val="black"/>
              </a:solidFill>
              <a:latin typeface="Calibri"/>
            </a:endParaRPr>
          </a:p>
        </p:txBody>
      </p:sp>
      <p:sp>
        <p:nvSpPr>
          <p:cNvPr id="6" name="7 Metin kutusu">
            <a:extLst>
              <a:ext uri="{FF2B5EF4-FFF2-40B4-BE49-F238E27FC236}">
                <a16:creationId xmlns:a16="http://schemas.microsoft.com/office/drawing/2014/main" id="{08EA240C-3045-41D6-9D5B-880821640E3C}"/>
              </a:ext>
            </a:extLst>
          </p:cNvPr>
          <p:cNvSpPr txBox="1"/>
          <p:nvPr/>
        </p:nvSpPr>
        <p:spPr>
          <a:xfrm>
            <a:off x="2880936" y="4320700"/>
            <a:ext cx="2266968" cy="549381"/>
          </a:xfrm>
          <a:prstGeom prst="rect">
            <a:avLst/>
          </a:prstGeom>
          <a:solidFill>
            <a:schemeClr val="bg1"/>
          </a:solidFill>
        </p:spPr>
        <p:txBody>
          <a:bodyPr wrap="square" rtlCol="0">
            <a:spAutoFit/>
          </a:bodyPr>
          <a:lstStyle/>
          <a:p>
            <a:pPr algn="ctr" defTabSz="1507544">
              <a:defRPr/>
            </a:pPr>
            <a:r>
              <a:rPr lang="tr-TR" sz="2970" b="1" dirty="0">
                <a:solidFill>
                  <a:prstClr val="black"/>
                </a:solidFill>
                <a:latin typeface="Calibri"/>
              </a:rPr>
              <a:t>Bak ne var!</a:t>
            </a:r>
            <a:endParaRPr lang="en-US" sz="2970" b="1" dirty="0">
              <a:solidFill>
                <a:prstClr val="black"/>
              </a:solidFill>
              <a:latin typeface="Calibri"/>
            </a:endParaRPr>
          </a:p>
        </p:txBody>
      </p:sp>
      <p:sp>
        <p:nvSpPr>
          <p:cNvPr id="7" name="8 Metin kutusu">
            <a:extLst>
              <a:ext uri="{FF2B5EF4-FFF2-40B4-BE49-F238E27FC236}">
                <a16:creationId xmlns:a16="http://schemas.microsoft.com/office/drawing/2014/main" id="{29859306-0DED-4BB5-92E3-B5728AC60CF8}"/>
              </a:ext>
            </a:extLst>
          </p:cNvPr>
          <p:cNvSpPr txBox="1"/>
          <p:nvPr/>
        </p:nvSpPr>
        <p:spPr>
          <a:xfrm>
            <a:off x="2598993" y="5397716"/>
            <a:ext cx="2033619" cy="549381"/>
          </a:xfrm>
          <a:prstGeom prst="rect">
            <a:avLst/>
          </a:prstGeom>
          <a:solidFill>
            <a:schemeClr val="bg1"/>
          </a:solidFill>
        </p:spPr>
        <p:txBody>
          <a:bodyPr wrap="square" rtlCol="0">
            <a:spAutoFit/>
          </a:bodyPr>
          <a:lstStyle/>
          <a:p>
            <a:pPr algn="ctr" defTabSz="1507544">
              <a:defRPr/>
            </a:pPr>
            <a:r>
              <a:rPr lang="tr-TR" sz="2970" b="1" dirty="0">
                <a:solidFill>
                  <a:prstClr val="black"/>
                </a:solidFill>
                <a:latin typeface="Calibri"/>
              </a:rPr>
              <a:t>Hatırladım</a:t>
            </a:r>
            <a:endParaRPr lang="en-US" sz="2970" b="1" dirty="0">
              <a:solidFill>
                <a:prstClr val="black"/>
              </a:solidFill>
              <a:latin typeface="Calibri"/>
            </a:endParaRPr>
          </a:p>
        </p:txBody>
      </p:sp>
      <p:pic>
        <p:nvPicPr>
          <p:cNvPr id="8" name="Picture 2" descr="Ä°lgili resim">
            <a:extLst>
              <a:ext uri="{FF2B5EF4-FFF2-40B4-BE49-F238E27FC236}">
                <a16:creationId xmlns:a16="http://schemas.microsoft.com/office/drawing/2014/main" id="{B2BA716F-F957-4B5A-8079-60E1A6E42212}"/>
              </a:ext>
            </a:extLst>
          </p:cNvPr>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10658581" y="2228935"/>
            <a:ext cx="6336381" cy="8234085"/>
          </a:xfrm>
          <a:prstGeom prst="rect">
            <a:avLst/>
          </a:prstGeom>
          <a:noFill/>
        </p:spPr>
      </p:pic>
      <p:sp>
        <p:nvSpPr>
          <p:cNvPr id="9" name="10 Metin kutusu">
            <a:extLst>
              <a:ext uri="{FF2B5EF4-FFF2-40B4-BE49-F238E27FC236}">
                <a16:creationId xmlns:a16="http://schemas.microsoft.com/office/drawing/2014/main" id="{0DAAE58F-3119-4E26-B323-D8595132B374}"/>
              </a:ext>
            </a:extLst>
          </p:cNvPr>
          <p:cNvSpPr txBox="1"/>
          <p:nvPr/>
        </p:nvSpPr>
        <p:spPr>
          <a:xfrm>
            <a:off x="13004803" y="5290001"/>
            <a:ext cx="2033619" cy="803040"/>
          </a:xfrm>
          <a:prstGeom prst="rect">
            <a:avLst/>
          </a:prstGeom>
          <a:noFill/>
        </p:spPr>
        <p:txBody>
          <a:bodyPr wrap="square" rtlCol="0">
            <a:spAutoFit/>
          </a:bodyPr>
          <a:lstStyle/>
          <a:p>
            <a:pPr algn="ctr" defTabSz="1507544">
              <a:defRPr/>
            </a:pPr>
            <a:r>
              <a:rPr lang="tr-TR" sz="2309" b="1" dirty="0">
                <a:solidFill>
                  <a:prstClr val="black"/>
                </a:solidFill>
                <a:latin typeface="Calibri"/>
              </a:rPr>
              <a:t>Oh </a:t>
            </a:r>
          </a:p>
          <a:p>
            <a:pPr algn="ctr" defTabSz="1507544">
              <a:defRPr/>
            </a:pPr>
            <a:r>
              <a:rPr lang="tr-TR" sz="2309" b="1" dirty="0">
                <a:solidFill>
                  <a:prstClr val="black"/>
                </a:solidFill>
                <a:latin typeface="Calibri"/>
              </a:rPr>
              <a:t>ne güzel!</a:t>
            </a:r>
            <a:endParaRPr lang="en-US" sz="2309" b="1" dirty="0">
              <a:solidFill>
                <a:prstClr val="black"/>
              </a:solidFill>
              <a:latin typeface="Calibri"/>
            </a:endParaRPr>
          </a:p>
        </p:txBody>
      </p:sp>
      <p:sp>
        <p:nvSpPr>
          <p:cNvPr id="10" name="11 Metin kutusu">
            <a:extLst>
              <a:ext uri="{FF2B5EF4-FFF2-40B4-BE49-F238E27FC236}">
                <a16:creationId xmlns:a16="http://schemas.microsoft.com/office/drawing/2014/main" id="{5EB4C0BC-3B77-428F-8449-4E7103C39A65}"/>
              </a:ext>
            </a:extLst>
          </p:cNvPr>
          <p:cNvSpPr txBox="1"/>
          <p:nvPr/>
        </p:nvSpPr>
        <p:spPr>
          <a:xfrm>
            <a:off x="15033143" y="3387292"/>
            <a:ext cx="2033619" cy="1310359"/>
          </a:xfrm>
          <a:prstGeom prst="rect">
            <a:avLst/>
          </a:prstGeom>
          <a:solidFill>
            <a:schemeClr val="bg1"/>
          </a:solidFill>
        </p:spPr>
        <p:txBody>
          <a:bodyPr wrap="square" rtlCol="0">
            <a:spAutoFit/>
          </a:bodyPr>
          <a:lstStyle/>
          <a:p>
            <a:pPr algn="ctr" defTabSz="1507544">
              <a:defRPr/>
            </a:pPr>
            <a:r>
              <a:rPr lang="tr-TR" sz="5277" b="1" dirty="0">
                <a:solidFill>
                  <a:srgbClr val="C00000"/>
                </a:solidFill>
                <a:latin typeface="Calibri"/>
              </a:rPr>
              <a:t>GİT</a:t>
            </a:r>
            <a:endParaRPr lang="tr-TR" sz="2970" b="1" dirty="0">
              <a:solidFill>
                <a:srgbClr val="C00000"/>
              </a:solidFill>
              <a:latin typeface="Calibri"/>
            </a:endParaRPr>
          </a:p>
          <a:p>
            <a:pPr algn="ctr" defTabSz="1507544">
              <a:defRPr/>
            </a:pPr>
            <a:r>
              <a:rPr lang="tr-TR" sz="2638" b="1" dirty="0">
                <a:solidFill>
                  <a:prstClr val="black"/>
                </a:solidFill>
                <a:latin typeface="Calibri"/>
              </a:rPr>
              <a:t>DUR</a:t>
            </a:r>
            <a:endParaRPr lang="en-US" sz="2970" b="1" dirty="0">
              <a:solidFill>
                <a:prstClr val="black"/>
              </a:solidFill>
              <a:latin typeface="Calibri"/>
            </a:endParaRPr>
          </a:p>
        </p:txBody>
      </p:sp>
      <p:sp>
        <p:nvSpPr>
          <p:cNvPr id="11" name="12 Metin kutusu">
            <a:extLst>
              <a:ext uri="{FF2B5EF4-FFF2-40B4-BE49-F238E27FC236}">
                <a16:creationId xmlns:a16="http://schemas.microsoft.com/office/drawing/2014/main" id="{6DDC3268-0E26-4898-BCD8-157FC4ECA796}"/>
              </a:ext>
            </a:extLst>
          </p:cNvPr>
          <p:cNvSpPr txBox="1"/>
          <p:nvPr/>
        </p:nvSpPr>
        <p:spPr>
          <a:xfrm>
            <a:off x="12466281" y="3064192"/>
            <a:ext cx="2033619" cy="650691"/>
          </a:xfrm>
          <a:prstGeom prst="rect">
            <a:avLst/>
          </a:prstGeom>
          <a:noFill/>
        </p:spPr>
        <p:txBody>
          <a:bodyPr wrap="square" rtlCol="0">
            <a:spAutoFit/>
          </a:bodyPr>
          <a:lstStyle/>
          <a:p>
            <a:pPr algn="ctr" defTabSz="1507544">
              <a:defRPr/>
            </a:pPr>
            <a:r>
              <a:rPr lang="tr-TR" sz="1814" b="1" dirty="0">
                <a:solidFill>
                  <a:prstClr val="black"/>
                </a:solidFill>
                <a:latin typeface="Calibri"/>
              </a:rPr>
              <a:t>Doğru? </a:t>
            </a:r>
          </a:p>
          <a:p>
            <a:pPr algn="ctr" defTabSz="1507544">
              <a:defRPr/>
            </a:pPr>
            <a:r>
              <a:rPr lang="tr-TR" sz="1814" b="1" dirty="0">
                <a:solidFill>
                  <a:prstClr val="black"/>
                </a:solidFill>
                <a:latin typeface="Calibri"/>
              </a:rPr>
              <a:t>Yanlış?</a:t>
            </a:r>
            <a:endParaRPr lang="en-US" sz="1814" b="1" dirty="0">
              <a:solidFill>
                <a:prstClr val="black"/>
              </a:solidFill>
              <a:latin typeface="Calibri"/>
            </a:endParaRPr>
          </a:p>
        </p:txBody>
      </p:sp>
      <p:sp>
        <p:nvSpPr>
          <p:cNvPr id="12" name="13 Metin kutusu">
            <a:extLst>
              <a:ext uri="{FF2B5EF4-FFF2-40B4-BE49-F238E27FC236}">
                <a16:creationId xmlns:a16="http://schemas.microsoft.com/office/drawing/2014/main" id="{776BF00D-930D-4E66-BFB5-F6D9EA6D1F11}"/>
              </a:ext>
            </a:extLst>
          </p:cNvPr>
          <p:cNvSpPr txBox="1"/>
          <p:nvPr/>
        </p:nvSpPr>
        <p:spPr>
          <a:xfrm>
            <a:off x="10400262" y="4338647"/>
            <a:ext cx="2807230" cy="701410"/>
          </a:xfrm>
          <a:prstGeom prst="rect">
            <a:avLst/>
          </a:prstGeom>
          <a:solidFill>
            <a:schemeClr val="bg1"/>
          </a:solidFill>
        </p:spPr>
        <p:txBody>
          <a:bodyPr wrap="square" rtlCol="0">
            <a:spAutoFit/>
          </a:bodyPr>
          <a:lstStyle/>
          <a:p>
            <a:pPr algn="ctr" defTabSz="1507544">
              <a:defRPr/>
            </a:pPr>
            <a:r>
              <a:rPr lang="tr-TR" sz="3958" b="1" dirty="0">
                <a:solidFill>
                  <a:prstClr val="black"/>
                </a:solidFill>
                <a:latin typeface="Calibri"/>
              </a:rPr>
              <a:t>Bak ne var!</a:t>
            </a:r>
            <a:endParaRPr lang="en-US" sz="3958" b="1" dirty="0">
              <a:solidFill>
                <a:prstClr val="black"/>
              </a:solidFill>
              <a:latin typeface="Calibri"/>
            </a:endParaRPr>
          </a:p>
        </p:txBody>
      </p:sp>
      <p:sp>
        <p:nvSpPr>
          <p:cNvPr id="13" name="14 Metin kutusu">
            <a:extLst>
              <a:ext uri="{FF2B5EF4-FFF2-40B4-BE49-F238E27FC236}">
                <a16:creationId xmlns:a16="http://schemas.microsoft.com/office/drawing/2014/main" id="{5F6803E4-0EE0-494D-9181-AB9237949BA4}"/>
              </a:ext>
            </a:extLst>
          </p:cNvPr>
          <p:cNvSpPr txBox="1"/>
          <p:nvPr/>
        </p:nvSpPr>
        <p:spPr>
          <a:xfrm>
            <a:off x="10173931" y="5415663"/>
            <a:ext cx="2518269" cy="701410"/>
          </a:xfrm>
          <a:prstGeom prst="rect">
            <a:avLst/>
          </a:prstGeom>
          <a:solidFill>
            <a:schemeClr val="bg1"/>
          </a:solidFill>
        </p:spPr>
        <p:txBody>
          <a:bodyPr wrap="square" rtlCol="0">
            <a:spAutoFit/>
          </a:bodyPr>
          <a:lstStyle/>
          <a:p>
            <a:pPr algn="ctr" defTabSz="1507544">
              <a:defRPr/>
            </a:pPr>
            <a:r>
              <a:rPr lang="tr-TR" sz="3958" b="1" dirty="0">
                <a:solidFill>
                  <a:prstClr val="black"/>
                </a:solidFill>
                <a:latin typeface="Calibri"/>
              </a:rPr>
              <a:t>Hatırladım</a:t>
            </a:r>
            <a:endParaRPr lang="en-US" sz="3958" b="1" dirty="0">
              <a:solidFill>
                <a:prstClr val="black"/>
              </a:solidFill>
              <a:latin typeface="Calibri"/>
            </a:endParaRPr>
          </a:p>
        </p:txBody>
      </p:sp>
      <p:sp>
        <p:nvSpPr>
          <p:cNvPr id="14" name="15 Metin kutusu">
            <a:extLst>
              <a:ext uri="{FF2B5EF4-FFF2-40B4-BE49-F238E27FC236}">
                <a16:creationId xmlns:a16="http://schemas.microsoft.com/office/drawing/2014/main" id="{BCB7E642-A230-49CE-8D77-325C090F86B5}"/>
              </a:ext>
            </a:extLst>
          </p:cNvPr>
          <p:cNvSpPr txBox="1"/>
          <p:nvPr/>
        </p:nvSpPr>
        <p:spPr>
          <a:xfrm>
            <a:off x="3248941" y="1967769"/>
            <a:ext cx="5426165" cy="599844"/>
          </a:xfrm>
          <a:prstGeom prst="rect">
            <a:avLst/>
          </a:prstGeom>
          <a:solidFill>
            <a:schemeClr val="tx1"/>
          </a:solidFill>
        </p:spPr>
        <p:txBody>
          <a:bodyPr wrap="square" rtlCol="0">
            <a:spAutoFit/>
          </a:bodyPr>
          <a:lstStyle/>
          <a:p>
            <a:pPr algn="ctr" defTabSz="1507544">
              <a:defRPr/>
            </a:pPr>
            <a:r>
              <a:rPr lang="tr-TR" sz="3298" b="1" dirty="0">
                <a:solidFill>
                  <a:prstClr val="white"/>
                </a:solidFill>
                <a:latin typeface="Calibri"/>
              </a:rPr>
              <a:t>BAĞIMLI OLMAYAN BEYİN</a:t>
            </a:r>
            <a:endParaRPr lang="en-US" sz="3298" b="1" dirty="0">
              <a:solidFill>
                <a:prstClr val="white"/>
              </a:solidFill>
              <a:latin typeface="Calibri"/>
            </a:endParaRPr>
          </a:p>
        </p:txBody>
      </p:sp>
      <p:sp>
        <p:nvSpPr>
          <p:cNvPr id="15" name="16 Metin kutusu">
            <a:extLst>
              <a:ext uri="{FF2B5EF4-FFF2-40B4-BE49-F238E27FC236}">
                <a16:creationId xmlns:a16="http://schemas.microsoft.com/office/drawing/2014/main" id="{B79299AF-117A-4AF5-A3B6-F0946168D0D9}"/>
              </a:ext>
            </a:extLst>
          </p:cNvPr>
          <p:cNvSpPr txBox="1"/>
          <p:nvPr/>
        </p:nvSpPr>
        <p:spPr>
          <a:xfrm>
            <a:off x="11113687" y="2002554"/>
            <a:ext cx="5426165" cy="599844"/>
          </a:xfrm>
          <a:prstGeom prst="rect">
            <a:avLst/>
          </a:prstGeom>
          <a:solidFill>
            <a:schemeClr val="tx1"/>
          </a:solidFill>
        </p:spPr>
        <p:txBody>
          <a:bodyPr wrap="square" rtlCol="0">
            <a:spAutoFit/>
          </a:bodyPr>
          <a:lstStyle/>
          <a:p>
            <a:pPr algn="ctr" defTabSz="1507544">
              <a:defRPr/>
            </a:pPr>
            <a:r>
              <a:rPr lang="tr-TR" sz="3298" b="1" dirty="0">
                <a:solidFill>
                  <a:prstClr val="white"/>
                </a:solidFill>
                <a:latin typeface="Calibri"/>
              </a:rPr>
              <a:t>BAĞIMLI OLAN BEYİN</a:t>
            </a:r>
            <a:endParaRPr lang="en-US" sz="3298" b="1" dirty="0">
              <a:solidFill>
                <a:prstClr val="white"/>
              </a:solidFill>
              <a:latin typeface="Calibri"/>
            </a:endParaRPr>
          </a:p>
        </p:txBody>
      </p:sp>
    </p:spTree>
    <p:extLst>
      <p:ext uri="{BB962C8B-B14F-4D97-AF65-F5344CB8AC3E}">
        <p14:creationId xmlns:p14="http://schemas.microsoft.com/office/powerpoint/2010/main" val="336058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1" grpId="0"/>
      <p:bldP spid="12" grpId="0" animBg="1"/>
      <p:bldP spid="13" grpId="0" animBg="1"/>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eyin ve Bağımlılık">
            <a:hlinkClick r:id="" action="ppaction://media"/>
            <a:extLst>
              <a:ext uri="{FF2B5EF4-FFF2-40B4-BE49-F238E27FC236}">
                <a16:creationId xmlns:a16="http://schemas.microsoft.com/office/drawing/2014/main" id="{B50CD73B-BCDD-4E32-9382-E5F719384DA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73450" y="1497398"/>
            <a:ext cx="13157200" cy="7400925"/>
          </a:xfrm>
          <a:prstGeom prst="rect">
            <a:avLst/>
          </a:prstGeom>
        </p:spPr>
      </p:pic>
      <p:pic>
        <p:nvPicPr>
          <p:cNvPr id="4" name="Resim 3" descr="metin, yazı tipi, grafik, grafik tasarım içeren bir resim&#10;&#10;Yapay zeka tarafından oluşturulmuş içerik yanlış olabilir.">
            <a:extLst>
              <a:ext uri="{FF2B5EF4-FFF2-40B4-BE49-F238E27FC236}">
                <a16:creationId xmlns:a16="http://schemas.microsoft.com/office/drawing/2014/main" id="{F4060D89-1A95-4B19-9D22-037BBECF29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8050" y="9083675"/>
            <a:ext cx="3845362" cy="1974335"/>
          </a:xfrm>
          <a:prstGeom prst="rect">
            <a:avLst/>
          </a:prstGeom>
        </p:spPr>
      </p:pic>
    </p:spTree>
    <p:extLst>
      <p:ext uri="{BB962C8B-B14F-4D97-AF65-F5344CB8AC3E}">
        <p14:creationId xmlns:p14="http://schemas.microsoft.com/office/powerpoint/2010/main" val="309122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9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a:extLst>
              <a:ext uri="{FF2B5EF4-FFF2-40B4-BE49-F238E27FC236}">
                <a16:creationId xmlns:a16="http://schemas.microsoft.com/office/drawing/2014/main" id="{9F15B2B4-4DE6-E9AD-6A88-126A4C49C728}"/>
              </a:ext>
            </a:extLst>
          </p:cNvPr>
          <p:cNvSpPr txBox="1"/>
          <p:nvPr/>
        </p:nvSpPr>
        <p:spPr>
          <a:xfrm>
            <a:off x="1228671" y="1767321"/>
            <a:ext cx="10048459" cy="769441"/>
          </a:xfrm>
          <a:prstGeom prst="rect">
            <a:avLst/>
          </a:prstGeom>
          <a:noFill/>
        </p:spPr>
        <p:txBody>
          <a:bodyPr wrap="square">
            <a:spAutoFit/>
          </a:bodyPr>
          <a:lstStyle/>
          <a:p>
            <a:pPr marL="565442" indent="-565442">
              <a:buFont typeface="Arial" panose="020B0604020202020204" pitchFamily="34" charset="0"/>
              <a:buChar char="•"/>
            </a:pPr>
            <a:r>
              <a:rPr lang="tr-TR" sz="4400" dirty="0">
                <a:cs typeface="Andalus" pitchFamily="18" charset="-78"/>
              </a:rPr>
              <a:t>Bağımlılık bir beyin hastalığıdır.</a:t>
            </a:r>
            <a:endParaRPr lang="tr-TR" sz="4400" dirty="0"/>
          </a:p>
        </p:txBody>
      </p:sp>
      <p:sp>
        <p:nvSpPr>
          <p:cNvPr id="11" name="Unvan 1">
            <a:extLst>
              <a:ext uri="{FF2B5EF4-FFF2-40B4-BE49-F238E27FC236}">
                <a16:creationId xmlns:a16="http://schemas.microsoft.com/office/drawing/2014/main" id="{0424168B-509A-E412-9F08-54DA8066AF5F}"/>
              </a:ext>
            </a:extLst>
          </p:cNvPr>
          <p:cNvSpPr txBox="1">
            <a:spLocks/>
          </p:cNvSpPr>
          <p:nvPr/>
        </p:nvSpPr>
        <p:spPr>
          <a:xfrm>
            <a:off x="3642126" y="3216380"/>
            <a:ext cx="3807214" cy="735834"/>
          </a:xfrm>
          <a:prstGeom prst="rect">
            <a:avLst/>
          </a:prstGeom>
        </p:spPr>
        <p:txBody>
          <a:bodyPr vert="horz" lIns="150781" tIns="75390" rIns="150781" bIns="75390" rtlCol="0" anchor="b">
            <a:no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marL="565442" indent="-565442" algn="ctr">
              <a:buFont typeface="Arial" panose="020B0604020202020204" pitchFamily="34" charset="0"/>
              <a:buChar char="•"/>
            </a:pPr>
            <a:r>
              <a:rPr lang="tr-TR" sz="3298" dirty="0">
                <a:latin typeface="+mn-lt"/>
              </a:rPr>
              <a:t>Sağlıklı beyin</a:t>
            </a:r>
          </a:p>
        </p:txBody>
      </p:sp>
      <p:sp>
        <p:nvSpPr>
          <p:cNvPr id="12" name="İçerik Yer Tutucusu 2">
            <a:extLst>
              <a:ext uri="{FF2B5EF4-FFF2-40B4-BE49-F238E27FC236}">
                <a16:creationId xmlns:a16="http://schemas.microsoft.com/office/drawing/2014/main" id="{474DD900-F053-5ACE-954D-B22911F34268}"/>
              </a:ext>
            </a:extLst>
          </p:cNvPr>
          <p:cNvSpPr txBox="1">
            <a:spLocks/>
          </p:cNvSpPr>
          <p:nvPr/>
        </p:nvSpPr>
        <p:spPr>
          <a:xfrm>
            <a:off x="1860541" y="9845675"/>
            <a:ext cx="16290432" cy="448678"/>
          </a:xfrm>
          <a:prstGeom prst="rect">
            <a:avLst/>
          </a:prstGeom>
        </p:spPr>
        <p:txBody>
          <a:bodyPr vert="horz" lIns="150781" tIns="75390" rIns="150781" bIns="75390" rtlCol="0">
            <a:noAutofit/>
          </a:bodyPr>
          <a:lstStyle>
            <a:lvl1pPr marL="0" indent="0" algn="l" defTabSz="9144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9pPr>
          </a:lstStyle>
          <a:p>
            <a:pPr algn="ctr"/>
            <a:r>
              <a:rPr lang="en-US" altLang="tr-TR" sz="3300" dirty="0">
                <a:cs typeface="Andalus" pitchFamily="18" charset="-78"/>
              </a:rPr>
              <a:t>Unchain your brain, Amen, D and Smith D; 2010, </a:t>
            </a:r>
            <a:r>
              <a:rPr lang="en-US" altLang="tr-TR" sz="3300" dirty="0" err="1">
                <a:cs typeface="Andalus" pitchFamily="18" charset="-78"/>
              </a:rPr>
              <a:t>Mindworks</a:t>
            </a:r>
            <a:r>
              <a:rPr lang="en-US" altLang="tr-TR" sz="3300" dirty="0">
                <a:cs typeface="Andalus" pitchFamily="18" charset="-78"/>
              </a:rPr>
              <a:t> Press.</a:t>
            </a:r>
          </a:p>
          <a:p>
            <a:endParaRPr lang="tr-TR" sz="3300" dirty="0"/>
          </a:p>
        </p:txBody>
      </p:sp>
      <p:pic>
        <p:nvPicPr>
          <p:cNvPr id="14" name="Picture 1" descr="C:\Users\Daniel\Documents\Brain Images\NY Post\Cocaine.tif">
            <a:extLst>
              <a:ext uri="{FF2B5EF4-FFF2-40B4-BE49-F238E27FC236}">
                <a16:creationId xmlns:a16="http://schemas.microsoft.com/office/drawing/2014/main" id="{9C0DC504-03C3-2ADF-55C6-42FEE24F164A}"/>
              </a:ext>
            </a:extLst>
          </p:cNvPr>
          <p:cNvPicPr>
            <a:picLocks noChangeAspect="1" noChangeArrowheads="1"/>
          </p:cNvPicPr>
          <p:nvPr/>
        </p:nvPicPr>
        <p:blipFill>
          <a:blip r:embed="rId3" cstate="print">
            <a:grayscl/>
          </a:blip>
          <a:srcRect/>
          <a:stretch>
            <a:fillRect/>
          </a:stretch>
        </p:blipFill>
        <p:spPr bwMode="auto">
          <a:xfrm>
            <a:off x="10716483" y="4220450"/>
            <a:ext cx="4824984" cy="5192632"/>
          </a:xfrm>
          <a:prstGeom prst="rect">
            <a:avLst/>
          </a:prstGeom>
          <a:noFill/>
          <a:ln w="9525">
            <a:noFill/>
            <a:miter lim="800000"/>
            <a:headEnd/>
            <a:tailEnd/>
          </a:ln>
        </p:spPr>
      </p:pic>
      <p:pic>
        <p:nvPicPr>
          <p:cNvPr id="16" name="Resim 15">
            <a:extLst>
              <a:ext uri="{FF2B5EF4-FFF2-40B4-BE49-F238E27FC236}">
                <a16:creationId xmlns:a16="http://schemas.microsoft.com/office/drawing/2014/main" id="{862DFEFE-C240-5BA1-65D2-B6A60BAC60C9}"/>
              </a:ext>
            </a:extLst>
          </p:cNvPr>
          <p:cNvPicPr>
            <a:picLocks noChangeAspect="1"/>
          </p:cNvPicPr>
          <p:nvPr/>
        </p:nvPicPr>
        <p:blipFill rotWithShape="1">
          <a:blip r:embed="rId4">
            <a:extLst>
              <a:ext uri="{28A0092B-C50C-407E-A947-70E740481C1C}">
                <a14:useLocalDpi xmlns:a14="http://schemas.microsoft.com/office/drawing/2010/main" val="0"/>
              </a:ext>
            </a:extLst>
          </a:blip>
          <a:srcRect t="12952" r="50000" b="5333"/>
          <a:stretch/>
        </p:blipFill>
        <p:spPr>
          <a:xfrm>
            <a:off x="4087083" y="4199007"/>
            <a:ext cx="4157240" cy="5192632"/>
          </a:xfrm>
          <a:prstGeom prst="rect">
            <a:avLst/>
          </a:prstGeom>
        </p:spPr>
      </p:pic>
      <p:sp>
        <p:nvSpPr>
          <p:cNvPr id="17" name="Metin kutusu 16">
            <a:extLst>
              <a:ext uri="{FF2B5EF4-FFF2-40B4-BE49-F238E27FC236}">
                <a16:creationId xmlns:a16="http://schemas.microsoft.com/office/drawing/2014/main" id="{D3B3D1B1-D6C9-0091-265F-EB91741D0BFA}"/>
              </a:ext>
            </a:extLst>
          </p:cNvPr>
          <p:cNvSpPr txBox="1"/>
          <p:nvPr/>
        </p:nvSpPr>
        <p:spPr>
          <a:xfrm>
            <a:off x="8104745" y="3440423"/>
            <a:ext cx="10048459" cy="600164"/>
          </a:xfrm>
          <a:prstGeom prst="rect">
            <a:avLst/>
          </a:prstGeom>
          <a:noFill/>
        </p:spPr>
        <p:txBody>
          <a:bodyPr wrap="square">
            <a:spAutoFit/>
          </a:bodyPr>
          <a:lstStyle/>
          <a:p>
            <a:pPr marL="565442" indent="-565442" algn="ctr">
              <a:buFont typeface="Arial" panose="020B0604020202020204" pitchFamily="34" charset="0"/>
              <a:buChar char="•"/>
            </a:pPr>
            <a:r>
              <a:rPr lang="tr-TR" altLang="tr-TR" sz="3300" dirty="0">
                <a:cs typeface="Andalus" pitchFamily="18" charset="-78"/>
              </a:rPr>
              <a:t>Uyuşturucunun tahrip ettiği beyin</a:t>
            </a:r>
            <a:endParaRPr lang="en-US" altLang="tr-TR" sz="3300" dirty="0">
              <a:cs typeface="Andalus" pitchFamily="18" charset="-78"/>
            </a:endParaRPr>
          </a:p>
        </p:txBody>
      </p:sp>
      <p:sp>
        <p:nvSpPr>
          <p:cNvPr id="3" name="Metin kutusu 2">
            <a:extLst>
              <a:ext uri="{FF2B5EF4-FFF2-40B4-BE49-F238E27FC236}">
                <a16:creationId xmlns:a16="http://schemas.microsoft.com/office/drawing/2014/main" id="{BE309B9D-AFBB-C269-D039-D96178AB985C}"/>
              </a:ext>
            </a:extLst>
          </p:cNvPr>
          <p:cNvSpPr txBox="1"/>
          <p:nvPr/>
        </p:nvSpPr>
        <p:spPr>
          <a:xfrm>
            <a:off x="318440" y="284178"/>
            <a:ext cx="15959727" cy="802848"/>
          </a:xfrm>
          <a:prstGeom prst="rect">
            <a:avLst/>
          </a:prstGeom>
          <a:noFill/>
        </p:spPr>
        <p:txBody>
          <a:bodyPr wrap="square" rtlCol="0">
            <a:spAutoFit/>
          </a:bodyPr>
          <a:lstStyle/>
          <a:p>
            <a:r>
              <a:rPr lang="tr-TR" sz="4617" b="1" dirty="0">
                <a:solidFill>
                  <a:srgbClr val="114533"/>
                </a:solidFill>
              </a:rPr>
              <a:t>BEYİN VE BAĞIMLILIK</a:t>
            </a:r>
          </a:p>
        </p:txBody>
      </p:sp>
    </p:spTree>
    <p:extLst>
      <p:ext uri="{BB962C8B-B14F-4D97-AF65-F5344CB8AC3E}">
        <p14:creationId xmlns:p14="http://schemas.microsoft.com/office/powerpoint/2010/main" val="136147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15">
            <a:extLst>
              <a:ext uri="{FF2B5EF4-FFF2-40B4-BE49-F238E27FC236}">
                <a16:creationId xmlns:a16="http://schemas.microsoft.com/office/drawing/2014/main" id="{DD223EA4-3F24-584A-BF04-61CF34F6992A}"/>
              </a:ext>
            </a:extLst>
          </p:cNvPr>
          <p:cNvSpPr/>
          <p:nvPr/>
        </p:nvSpPr>
        <p:spPr>
          <a:xfrm>
            <a:off x="831850" y="1960262"/>
            <a:ext cx="18007388" cy="1003031"/>
          </a:xfrm>
          <a:prstGeom prst="rect">
            <a:avLst/>
          </a:prstGeom>
          <a:noFill/>
        </p:spPr>
        <p:txBody>
          <a:bodyPr wrap="square">
            <a:spAutoFit/>
          </a:bodyPr>
          <a:lstStyle/>
          <a:p>
            <a:pPr>
              <a:lnSpc>
                <a:spcPct val="150000"/>
              </a:lnSpc>
            </a:pPr>
            <a:r>
              <a:rPr lang="tr-TR" sz="4400" b="1" dirty="0">
                <a:solidFill>
                  <a:srgbClr val="036D26"/>
                </a:solidFill>
              </a:rPr>
              <a:t>Alkol</a:t>
            </a:r>
          </a:p>
        </p:txBody>
      </p:sp>
      <p:sp>
        <p:nvSpPr>
          <p:cNvPr id="10" name="Metin kutusu 9">
            <a:extLst>
              <a:ext uri="{FF2B5EF4-FFF2-40B4-BE49-F238E27FC236}">
                <a16:creationId xmlns:a16="http://schemas.microsoft.com/office/drawing/2014/main" id="{B54A2A83-2695-B499-D11C-32E753E03EE9}"/>
              </a:ext>
            </a:extLst>
          </p:cNvPr>
          <p:cNvSpPr txBox="1"/>
          <p:nvPr/>
        </p:nvSpPr>
        <p:spPr>
          <a:xfrm>
            <a:off x="800100" y="3422208"/>
            <a:ext cx="17068800" cy="6186309"/>
          </a:xfrm>
          <a:prstGeom prst="rect">
            <a:avLst/>
          </a:prstGeom>
          <a:noFill/>
        </p:spPr>
        <p:txBody>
          <a:bodyPr wrap="square">
            <a:spAutoFit/>
          </a:bodyPr>
          <a:lstStyle/>
          <a:p>
            <a:pPr marL="565442" indent="-565442" algn="just">
              <a:buFont typeface="Arial" panose="020B0604020202020204" pitchFamily="34" charset="0"/>
              <a:buChar char="•"/>
            </a:pPr>
            <a:r>
              <a:rPr lang="tr-TR" sz="4400" dirty="0">
                <a:ea typeface="Cambria" panose="02040503050406030204" pitchFamily="18" charset="0"/>
              </a:rPr>
              <a:t>Beynin gelişim döneminde alkol tüketimi kişide ömür boyu sürecek sağlık sorunlarına sebep olabilir. </a:t>
            </a:r>
          </a:p>
          <a:p>
            <a:pPr marL="565442" indent="-565442" algn="just">
              <a:buFont typeface="Arial" panose="020B0604020202020204" pitchFamily="34" charset="0"/>
              <a:buChar char="•"/>
            </a:pPr>
            <a:endParaRPr lang="tr-TR" sz="4400" dirty="0">
              <a:ea typeface="Cambria" panose="02040503050406030204" pitchFamily="18" charset="0"/>
            </a:endParaRPr>
          </a:p>
          <a:p>
            <a:pPr marL="565442" indent="-565442" algn="just">
              <a:buFont typeface="Arial" panose="020B0604020202020204" pitchFamily="34" charset="0"/>
              <a:buChar char="•"/>
            </a:pPr>
            <a:r>
              <a:rPr lang="tr-TR" sz="4400" dirty="0">
                <a:ea typeface="Cambria" panose="02040503050406030204" pitchFamily="18" charset="0"/>
              </a:rPr>
              <a:t>Beynin hafıza, kontrol ve koordinasyonla ilgili bölgelerinde oluşacak bir hasar, önemli sağlık sorunlarına neden olabilir.</a:t>
            </a:r>
          </a:p>
          <a:p>
            <a:pPr marL="565442" indent="-565442" algn="just">
              <a:buFont typeface="Arial" panose="020B0604020202020204" pitchFamily="34" charset="0"/>
              <a:buChar char="•"/>
            </a:pPr>
            <a:endParaRPr lang="tr-TR" sz="4400" dirty="0">
              <a:ea typeface="Cambria" panose="02040503050406030204" pitchFamily="18" charset="0"/>
            </a:endParaRPr>
          </a:p>
          <a:p>
            <a:pPr marL="565442" indent="-565442" algn="just">
              <a:buFont typeface="Arial" panose="020B0604020202020204" pitchFamily="34" charset="0"/>
              <a:buChar char="•"/>
            </a:pPr>
            <a:r>
              <a:rPr lang="tr-TR" sz="4400" dirty="0">
                <a:ea typeface="Cambria" panose="02040503050406030204" pitchFamily="18" charset="0"/>
              </a:rPr>
              <a:t>Beyindeki muhakeme ve karar vermeden sorumlu bölüm daha az aktif olduğundan genç, riskli davranışlara yönelme konusunda risk altındadır.</a:t>
            </a:r>
          </a:p>
          <a:p>
            <a:pPr algn="just"/>
            <a:endParaRPr lang="tr-TR" sz="4400" dirty="0">
              <a:ea typeface="Cambria" panose="02040503050406030204" pitchFamily="18" charset="0"/>
            </a:endParaRPr>
          </a:p>
        </p:txBody>
      </p:sp>
      <p:sp>
        <p:nvSpPr>
          <p:cNvPr id="3" name="Metin kutusu 2">
            <a:extLst>
              <a:ext uri="{FF2B5EF4-FFF2-40B4-BE49-F238E27FC236}">
                <a16:creationId xmlns:a16="http://schemas.microsoft.com/office/drawing/2014/main" id="{A5273CB0-07AC-4873-7059-5EB2A2FE8970}"/>
              </a:ext>
            </a:extLst>
          </p:cNvPr>
          <p:cNvSpPr txBox="1"/>
          <p:nvPr/>
        </p:nvSpPr>
        <p:spPr>
          <a:xfrm>
            <a:off x="318440" y="356027"/>
            <a:ext cx="15959727" cy="802848"/>
          </a:xfrm>
          <a:prstGeom prst="rect">
            <a:avLst/>
          </a:prstGeom>
          <a:noFill/>
        </p:spPr>
        <p:txBody>
          <a:bodyPr wrap="square" rtlCol="0">
            <a:spAutoFit/>
          </a:bodyPr>
          <a:lstStyle/>
          <a:p>
            <a:r>
              <a:rPr lang="tr-TR" sz="4617" b="1" dirty="0">
                <a:solidFill>
                  <a:srgbClr val="114533"/>
                </a:solidFill>
              </a:rPr>
              <a:t>BEYİN VE BAĞIMLILIK</a:t>
            </a:r>
          </a:p>
        </p:txBody>
      </p:sp>
    </p:spTree>
    <p:extLst>
      <p:ext uri="{BB962C8B-B14F-4D97-AF65-F5344CB8AC3E}">
        <p14:creationId xmlns:p14="http://schemas.microsoft.com/office/powerpoint/2010/main" val="308023461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ikdörtgen 15">
            <a:extLst>
              <a:ext uri="{FF2B5EF4-FFF2-40B4-BE49-F238E27FC236}">
                <a16:creationId xmlns:a16="http://schemas.microsoft.com/office/drawing/2014/main" id="{DD223EA4-3F24-584A-BF04-61CF34F6992A}"/>
              </a:ext>
            </a:extLst>
          </p:cNvPr>
          <p:cNvSpPr/>
          <p:nvPr/>
        </p:nvSpPr>
        <p:spPr>
          <a:xfrm>
            <a:off x="755651" y="2606675"/>
            <a:ext cx="16383000" cy="7150868"/>
          </a:xfrm>
          <a:prstGeom prst="rect">
            <a:avLst/>
          </a:prstGeom>
          <a:noFill/>
        </p:spPr>
        <p:txBody>
          <a:bodyPr wrap="square">
            <a:spAutoFit/>
          </a:bodyPr>
          <a:lstStyle/>
          <a:p>
            <a:pPr marL="565442" indent="-565442" algn="just">
              <a:spcBef>
                <a:spcPts val="742"/>
              </a:spcBef>
              <a:spcAft>
                <a:spcPts val="742"/>
              </a:spcAft>
              <a:buFont typeface="Arial" panose="020B0604020202020204" pitchFamily="34" charset="0"/>
              <a:buChar char="•"/>
              <a:defRPr/>
            </a:pPr>
            <a:r>
              <a:rPr lang="tr-TR" sz="4400" dirty="0">
                <a:ea typeface="Cambria" panose="02040503050406030204" pitchFamily="18" charset="0"/>
                <a:cs typeface="Arial" panose="020B0604020202020204" pitchFamily="34" charset="0"/>
              </a:rPr>
              <a:t>Alkol gençlerde daha çok unutkanlık yapar.</a:t>
            </a:r>
          </a:p>
          <a:p>
            <a:pPr marL="565442" indent="-565442" algn="just">
              <a:spcBef>
                <a:spcPts val="742"/>
              </a:spcBef>
              <a:spcAft>
                <a:spcPts val="742"/>
              </a:spcAft>
              <a:buFont typeface="Arial" panose="020B0604020202020204" pitchFamily="34" charset="0"/>
              <a:buChar char="•"/>
              <a:defRPr/>
            </a:pPr>
            <a:r>
              <a:rPr lang="tr-TR" sz="4400" dirty="0">
                <a:ea typeface="Cambria" panose="02040503050406030204" pitchFamily="18" charset="0"/>
                <a:cs typeface="Arial" panose="020B0604020202020204" pitchFamily="34" charset="0"/>
              </a:rPr>
              <a:t>Alkol gençlerde daha çok beyin dejenerasyonuna yol açmaktadır. Bazı beyin bölgelerinin hacmini küçültür (</a:t>
            </a:r>
            <a:r>
              <a:rPr lang="tr-TR" sz="4400" dirty="0" err="1">
                <a:ea typeface="Cambria" panose="02040503050406030204" pitchFamily="18" charset="0"/>
                <a:cs typeface="Arial" panose="020B0604020202020204" pitchFamily="34" charset="0"/>
              </a:rPr>
              <a:t>hipokampüs-prefrontal</a:t>
            </a:r>
            <a:r>
              <a:rPr lang="tr-TR" sz="4400" dirty="0">
                <a:ea typeface="Cambria" panose="02040503050406030204" pitchFamily="18" charset="0"/>
                <a:cs typeface="Arial" panose="020B0604020202020204" pitchFamily="34" charset="0"/>
              </a:rPr>
              <a:t> korteks).</a:t>
            </a:r>
          </a:p>
          <a:p>
            <a:pPr marL="565442" indent="-565442" algn="just">
              <a:spcAft>
                <a:spcPts val="1237"/>
              </a:spcAft>
              <a:buFont typeface="Arial" panose="020B0604020202020204" pitchFamily="34" charset="0"/>
              <a:buChar char="•"/>
              <a:defRPr/>
            </a:pPr>
            <a:r>
              <a:rPr lang="tr-TR" sz="4400" dirty="0">
                <a:ea typeface="Cambria" panose="02040503050406030204" pitchFamily="18" charset="0"/>
              </a:rPr>
              <a:t>Bu bölgelerin dejenerasyonu </a:t>
            </a:r>
            <a:r>
              <a:rPr lang="tr-TR" sz="4400" dirty="0" err="1">
                <a:ea typeface="Cambria" panose="02040503050406030204" pitchFamily="18" charset="0"/>
              </a:rPr>
              <a:t>dürtüselliğe</a:t>
            </a:r>
            <a:r>
              <a:rPr lang="tr-TR" sz="4400" dirty="0">
                <a:ea typeface="Cambria" panose="02040503050406030204" pitchFamily="18" charset="0"/>
              </a:rPr>
              <a:t>, karar vermede bozulmaya ve dolayısıyla daha fazla alkol alımına neden olur. </a:t>
            </a:r>
          </a:p>
          <a:p>
            <a:pPr marL="565442" indent="-565442" algn="just">
              <a:spcAft>
                <a:spcPts val="1237"/>
              </a:spcAft>
              <a:buFont typeface="Arial" panose="020B0604020202020204" pitchFamily="34" charset="0"/>
              <a:buChar char="•"/>
              <a:defRPr/>
            </a:pPr>
            <a:r>
              <a:rPr lang="tr-TR" sz="4400" dirty="0" err="1">
                <a:ea typeface="Cambria" panose="02040503050406030204" pitchFamily="18" charset="0"/>
                <a:cs typeface="Arial" panose="020B0604020202020204" pitchFamily="34" charset="0"/>
              </a:rPr>
              <a:t>Hipokampus</a:t>
            </a:r>
            <a:r>
              <a:rPr lang="tr-TR" sz="4400" dirty="0">
                <a:ea typeface="Cambria" panose="02040503050406030204" pitchFamily="18" charset="0"/>
                <a:cs typeface="Arial" panose="020B0604020202020204" pitchFamily="34" charset="0"/>
              </a:rPr>
              <a:t> isimli bölgede kök hücrelerin çoğalmasını azaltarak sinir hücresi gelişimini baskılar. </a:t>
            </a:r>
          </a:p>
          <a:p>
            <a:pPr marL="565442" indent="-565442" algn="just">
              <a:spcAft>
                <a:spcPts val="1237"/>
              </a:spcAft>
              <a:buFont typeface="Arial" panose="020B0604020202020204" pitchFamily="34" charset="0"/>
              <a:buChar char="•"/>
              <a:defRPr/>
            </a:pPr>
            <a:r>
              <a:rPr lang="tr-TR" sz="4400" dirty="0">
                <a:ea typeface="Cambria" panose="02040503050406030204" pitchFamily="18" charset="0"/>
                <a:cs typeface="Arial" panose="020B0604020202020204" pitchFamily="34" charset="0"/>
              </a:rPr>
              <a:t>Yeni doğan nöronların yaşam süresini kısaltır.</a:t>
            </a:r>
            <a:endParaRPr lang="tr-TR" sz="4400" dirty="0">
              <a:ea typeface="Cambria" panose="02040503050406030204" pitchFamily="18" charset="0"/>
            </a:endParaRPr>
          </a:p>
          <a:p>
            <a:pPr algn="just">
              <a:lnSpc>
                <a:spcPct val="150000"/>
              </a:lnSpc>
            </a:pPr>
            <a:endParaRPr lang="tr-TR" sz="4400" dirty="0"/>
          </a:p>
        </p:txBody>
      </p:sp>
      <p:sp>
        <p:nvSpPr>
          <p:cNvPr id="3" name="Metin kutusu 2">
            <a:extLst>
              <a:ext uri="{FF2B5EF4-FFF2-40B4-BE49-F238E27FC236}">
                <a16:creationId xmlns:a16="http://schemas.microsoft.com/office/drawing/2014/main" id="{FB65F7D8-6FD9-6DB7-CE4C-F5FB85B3D33F}"/>
              </a:ext>
            </a:extLst>
          </p:cNvPr>
          <p:cNvSpPr txBox="1"/>
          <p:nvPr/>
        </p:nvSpPr>
        <p:spPr>
          <a:xfrm>
            <a:off x="318440" y="356027"/>
            <a:ext cx="15959727" cy="802848"/>
          </a:xfrm>
          <a:prstGeom prst="rect">
            <a:avLst/>
          </a:prstGeom>
          <a:noFill/>
        </p:spPr>
        <p:txBody>
          <a:bodyPr wrap="square" rtlCol="0">
            <a:spAutoFit/>
          </a:bodyPr>
          <a:lstStyle/>
          <a:p>
            <a:r>
              <a:rPr lang="tr-TR" sz="4617" b="1" dirty="0">
                <a:solidFill>
                  <a:srgbClr val="114533"/>
                </a:solidFill>
              </a:rPr>
              <a:t>GENÇLER ALKOLE BAĞLI BEYİN HASARINA DAHA YATKIN</a:t>
            </a:r>
          </a:p>
        </p:txBody>
      </p:sp>
    </p:spTree>
    <p:extLst>
      <p:ext uri="{BB962C8B-B14F-4D97-AF65-F5344CB8AC3E}">
        <p14:creationId xmlns:p14="http://schemas.microsoft.com/office/powerpoint/2010/main" val="76928684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15">
            <a:extLst>
              <a:ext uri="{FF2B5EF4-FFF2-40B4-BE49-F238E27FC236}">
                <a16:creationId xmlns:a16="http://schemas.microsoft.com/office/drawing/2014/main" id="{5642DC9A-99BF-40A9-B73D-1F6E35D3542D}"/>
              </a:ext>
            </a:extLst>
          </p:cNvPr>
          <p:cNvSpPr/>
          <p:nvPr/>
        </p:nvSpPr>
        <p:spPr>
          <a:xfrm>
            <a:off x="754172" y="2454275"/>
            <a:ext cx="16722959" cy="7435562"/>
          </a:xfrm>
          <a:prstGeom prst="rect">
            <a:avLst/>
          </a:prstGeom>
          <a:noFill/>
        </p:spPr>
        <p:txBody>
          <a:bodyPr wrap="square">
            <a:spAutoFit/>
          </a:bodyPr>
          <a:lstStyle/>
          <a:p>
            <a:pPr algn="just">
              <a:lnSpc>
                <a:spcPct val="150000"/>
              </a:lnSpc>
            </a:pPr>
            <a:r>
              <a:rPr lang="tr-TR" sz="4400" b="1" dirty="0">
                <a:solidFill>
                  <a:srgbClr val="036D26"/>
                </a:solidFill>
              </a:rPr>
              <a:t>Tütün</a:t>
            </a:r>
          </a:p>
          <a:p>
            <a:pPr marL="565442" indent="-565442" algn="just">
              <a:buFont typeface="Arial" panose="020B0604020202020204" pitchFamily="34" charset="0"/>
              <a:buChar char="•"/>
            </a:pPr>
            <a:r>
              <a:rPr lang="tr-TR" sz="4400" dirty="0"/>
              <a:t>Nikotinin etki mekanizmasına bakıldığında ödül devrelerindeki kolinerjik reseptörleri doğrudan etkilediği görülür.</a:t>
            </a:r>
          </a:p>
          <a:p>
            <a:pPr marL="565442" indent="-565442" algn="just">
              <a:buFont typeface="Arial" panose="020B0604020202020204" pitchFamily="34" charset="0"/>
              <a:buChar char="•"/>
            </a:pPr>
            <a:endParaRPr lang="tr-TR" sz="4400" dirty="0"/>
          </a:p>
          <a:p>
            <a:pPr marL="565442" indent="-565442" algn="just">
              <a:buFont typeface="Arial" panose="020B0604020202020204" pitchFamily="34" charset="0"/>
              <a:buChar char="•"/>
            </a:pPr>
            <a:r>
              <a:rPr lang="tr-TR" sz="4400" dirty="0"/>
              <a:t>Nikotin beyinde temel reseptörlerden birine bağlanarak dopamin salınımına neden olur.</a:t>
            </a:r>
          </a:p>
          <a:p>
            <a:pPr marL="565442" indent="-565442" algn="just">
              <a:buFont typeface="Arial" panose="020B0604020202020204" pitchFamily="34" charset="0"/>
              <a:buChar char="•"/>
            </a:pPr>
            <a:endParaRPr lang="tr-TR" sz="4400" dirty="0"/>
          </a:p>
          <a:p>
            <a:pPr marL="565442" indent="-565442" algn="just">
              <a:buFont typeface="Arial" panose="020B0604020202020204" pitchFamily="34" charset="0"/>
              <a:buChar char="•"/>
            </a:pPr>
            <a:r>
              <a:rPr lang="tr-TR" sz="4400" dirty="0"/>
              <a:t>Nikotin bağımlılığının ortaya çıkmasında en önemli </a:t>
            </a:r>
            <a:r>
              <a:rPr lang="tr-TR" sz="4400" dirty="0" err="1"/>
              <a:t>nörotransmitter</a:t>
            </a:r>
            <a:r>
              <a:rPr lang="tr-TR" sz="4400" dirty="0"/>
              <a:t> </a:t>
            </a:r>
            <a:r>
              <a:rPr lang="tr-TR" sz="4400" b="1" dirty="0"/>
              <a:t>dopamin</a:t>
            </a:r>
            <a:r>
              <a:rPr lang="tr-TR" sz="4400" dirty="0"/>
              <a:t>dir. </a:t>
            </a:r>
          </a:p>
          <a:p>
            <a:pPr algn="just">
              <a:lnSpc>
                <a:spcPct val="150000"/>
              </a:lnSpc>
            </a:pPr>
            <a:endParaRPr lang="tr-TR" sz="4400" b="1" dirty="0"/>
          </a:p>
        </p:txBody>
      </p:sp>
      <p:sp>
        <p:nvSpPr>
          <p:cNvPr id="3" name="Metin kutusu 2">
            <a:extLst>
              <a:ext uri="{FF2B5EF4-FFF2-40B4-BE49-F238E27FC236}">
                <a16:creationId xmlns:a16="http://schemas.microsoft.com/office/drawing/2014/main" id="{41E5CD7A-8BDD-7EAB-5CC0-F71CA138BC81}"/>
              </a:ext>
            </a:extLst>
          </p:cNvPr>
          <p:cNvSpPr txBox="1"/>
          <p:nvPr/>
        </p:nvSpPr>
        <p:spPr>
          <a:xfrm>
            <a:off x="318440" y="356027"/>
            <a:ext cx="15959727" cy="802848"/>
          </a:xfrm>
          <a:prstGeom prst="rect">
            <a:avLst/>
          </a:prstGeom>
          <a:noFill/>
        </p:spPr>
        <p:txBody>
          <a:bodyPr wrap="square" rtlCol="0">
            <a:spAutoFit/>
          </a:bodyPr>
          <a:lstStyle/>
          <a:p>
            <a:r>
              <a:rPr lang="tr-TR" sz="4617" b="1" dirty="0">
                <a:solidFill>
                  <a:srgbClr val="114533"/>
                </a:solidFill>
              </a:rPr>
              <a:t>BEYİN VE BAĞIMLILIK</a:t>
            </a:r>
          </a:p>
        </p:txBody>
      </p:sp>
    </p:spTree>
    <p:extLst>
      <p:ext uri="{BB962C8B-B14F-4D97-AF65-F5344CB8AC3E}">
        <p14:creationId xmlns:p14="http://schemas.microsoft.com/office/powerpoint/2010/main" val="4273732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2851150" y="4331236"/>
            <a:ext cx="14401800" cy="2800767"/>
          </a:xfrm>
          <a:prstGeom prst="rect">
            <a:avLst/>
          </a:prstGeom>
          <a:noFill/>
        </p:spPr>
        <p:txBody>
          <a:bodyPr wrap="square" rtlCol="0">
            <a:spAutoFit/>
          </a:bodyPr>
          <a:lstStyle/>
          <a:p>
            <a:pPr algn="ctr"/>
            <a:r>
              <a:rPr lang="tr-TR" sz="8800" b="1" dirty="0">
                <a:solidFill>
                  <a:srgbClr val="4BB74E"/>
                </a:solidFill>
                <a:latin typeface="Aptos" panose="020B0004020202020204" pitchFamily="34" charset="0"/>
              </a:rPr>
              <a:t>NEDEN VE NASIL BAĞIMLI OLUYORUZ? </a:t>
            </a:r>
          </a:p>
        </p:txBody>
      </p:sp>
      <p:sp>
        <p:nvSpPr>
          <p:cNvPr id="4" name="AutoShape 3"/>
          <p:cNvSpPr>
            <a:spLocks noChangeAspect="1" noChangeArrowheads="1" noTextEdit="1"/>
          </p:cNvSpPr>
          <p:nvPr/>
        </p:nvSpPr>
        <p:spPr bwMode="auto">
          <a:xfrm>
            <a:off x="1583723" y="4021218"/>
            <a:ext cx="295802" cy="36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50781" tIns="75390" rIns="150781" bIns="75390" numCol="1" anchor="t" anchorCtr="0" compatLnSpc="1">
            <a:prstTxWarp prst="textNoShape">
              <a:avLst/>
            </a:prstTxWarp>
          </a:bodyPr>
          <a:lstStyle/>
          <a:p>
            <a:endParaRPr lang="tr-TR" sz="2968"/>
          </a:p>
        </p:txBody>
      </p:sp>
    </p:spTree>
    <p:extLst>
      <p:ext uri="{BB962C8B-B14F-4D97-AF65-F5344CB8AC3E}">
        <p14:creationId xmlns:p14="http://schemas.microsoft.com/office/powerpoint/2010/main" val="35030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1000"/>
                                        <p:tgtEl>
                                          <p:spTgt spid="2103"/>
                                        </p:tgtEl>
                                      </p:cBhvr>
                                    </p:animEffect>
                                    <p:anim calcmode="lin" valueType="num">
                                      <p:cBhvr>
                                        <p:cTn id="8" dur="1000" fill="hold"/>
                                        <p:tgtEl>
                                          <p:spTgt spid="2103"/>
                                        </p:tgtEl>
                                        <p:attrNameLst>
                                          <p:attrName>ppt_x</p:attrName>
                                        </p:attrNameLst>
                                      </p:cBhvr>
                                      <p:tavLst>
                                        <p:tav tm="0">
                                          <p:val>
                                            <p:strVal val="#ppt_x"/>
                                          </p:val>
                                        </p:tav>
                                        <p:tav tm="100000">
                                          <p:val>
                                            <p:strVal val="#ppt_x"/>
                                          </p:val>
                                        </p:tav>
                                      </p:tavLst>
                                    </p:anim>
                                    <p:anim calcmode="lin" valueType="num">
                                      <p:cBhvr>
                                        <p:cTn id="9" dur="1000" fill="hold"/>
                                        <p:tgtEl>
                                          <p:spTgt spid="21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p:cNvSpPr>
            <a:spLocks noChangeAspect="1" noChangeArrowheads="1" noTextEdit="1"/>
          </p:cNvSpPr>
          <p:nvPr/>
        </p:nvSpPr>
        <p:spPr bwMode="auto">
          <a:xfrm>
            <a:off x="1583723" y="4021218"/>
            <a:ext cx="295802" cy="36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50781" tIns="75390" rIns="150781" bIns="75390" numCol="1" anchor="t" anchorCtr="0" compatLnSpc="1">
            <a:prstTxWarp prst="textNoShape">
              <a:avLst/>
            </a:prstTxWarp>
          </a:bodyPr>
          <a:lstStyle/>
          <a:p>
            <a:endParaRPr lang="tr-TR" sz="2968"/>
          </a:p>
        </p:txBody>
      </p:sp>
      <p:sp>
        <p:nvSpPr>
          <p:cNvPr id="3" name="Metin kutusu 2">
            <a:extLst>
              <a:ext uri="{FF2B5EF4-FFF2-40B4-BE49-F238E27FC236}">
                <a16:creationId xmlns:a16="http://schemas.microsoft.com/office/drawing/2014/main" id="{45EBF625-FFBB-06A4-524C-A7234C30FD32}"/>
              </a:ext>
            </a:extLst>
          </p:cNvPr>
          <p:cNvSpPr txBox="1"/>
          <p:nvPr/>
        </p:nvSpPr>
        <p:spPr>
          <a:xfrm>
            <a:off x="1186930" y="2079041"/>
            <a:ext cx="19075920" cy="8238153"/>
          </a:xfrm>
          <a:prstGeom prst="rect">
            <a:avLst/>
          </a:prstGeom>
          <a:noFill/>
        </p:spPr>
        <p:txBody>
          <a:bodyPr wrap="square">
            <a:spAutoFit/>
          </a:bodyPr>
          <a:lstStyle/>
          <a:p>
            <a:pPr marL="571500" indent="-571500" algn="just">
              <a:spcBef>
                <a:spcPts val="989"/>
              </a:spcBef>
              <a:spcAft>
                <a:spcPts val="989"/>
              </a:spcAft>
              <a:buFont typeface="Arial" panose="020B0604020202020204" pitchFamily="34" charset="0"/>
              <a:buChar char="•"/>
            </a:pPr>
            <a:r>
              <a:rPr lang="tr-TR" sz="4400" dirty="0"/>
              <a:t>Psikodinamik model (Freud, </a:t>
            </a:r>
            <a:r>
              <a:rPr lang="tr-TR" sz="4400" dirty="0" err="1"/>
              <a:t>Rado</a:t>
            </a:r>
            <a:r>
              <a:rPr lang="tr-TR" sz="4400" dirty="0"/>
              <a:t>)</a:t>
            </a:r>
          </a:p>
          <a:p>
            <a:pPr marL="571500" indent="-571500" algn="just">
              <a:spcBef>
                <a:spcPts val="989"/>
              </a:spcBef>
              <a:spcAft>
                <a:spcPts val="989"/>
              </a:spcAft>
              <a:buFont typeface="Arial" panose="020B0604020202020204" pitchFamily="34" charset="0"/>
              <a:buChar char="•"/>
            </a:pPr>
            <a:r>
              <a:rPr lang="tr-TR" sz="4400" dirty="0"/>
              <a:t>Nesne İlişkileri </a:t>
            </a:r>
          </a:p>
          <a:p>
            <a:pPr marL="571500" indent="-571500" algn="just">
              <a:spcBef>
                <a:spcPts val="989"/>
              </a:spcBef>
              <a:spcAft>
                <a:spcPts val="989"/>
              </a:spcAft>
              <a:buFont typeface="Arial" panose="020B0604020202020204" pitchFamily="34" charset="0"/>
              <a:buChar char="•"/>
            </a:pPr>
            <a:r>
              <a:rPr lang="tr-TR" sz="4400" dirty="0"/>
              <a:t>Davranışçı Model</a:t>
            </a:r>
          </a:p>
          <a:p>
            <a:pPr marL="571500" indent="-571500" algn="just">
              <a:spcBef>
                <a:spcPts val="989"/>
              </a:spcBef>
              <a:spcAft>
                <a:spcPts val="989"/>
              </a:spcAft>
              <a:buFont typeface="Arial" panose="020B0604020202020204" pitchFamily="34" charset="0"/>
              <a:buChar char="•"/>
            </a:pPr>
            <a:r>
              <a:rPr lang="tr-TR" sz="4400" dirty="0"/>
              <a:t>Bilişsel Davranışçı Model</a:t>
            </a:r>
          </a:p>
          <a:p>
            <a:pPr marL="571500" indent="-571500" algn="just">
              <a:spcBef>
                <a:spcPts val="989"/>
              </a:spcBef>
              <a:spcAft>
                <a:spcPts val="989"/>
              </a:spcAft>
              <a:buFont typeface="Arial" panose="020B0604020202020204" pitchFamily="34" charset="0"/>
              <a:buChar char="•"/>
            </a:pPr>
            <a:r>
              <a:rPr lang="tr-TR" sz="4400" dirty="0" err="1"/>
              <a:t>Kohut</a:t>
            </a:r>
            <a:r>
              <a:rPr lang="tr-TR" sz="4400" dirty="0"/>
              <a:t> </a:t>
            </a:r>
          </a:p>
          <a:p>
            <a:pPr marL="571500" indent="-571500" algn="just">
              <a:spcBef>
                <a:spcPts val="989"/>
              </a:spcBef>
              <a:spcAft>
                <a:spcPts val="989"/>
              </a:spcAft>
              <a:buFont typeface="Arial" panose="020B0604020202020204" pitchFamily="34" charset="0"/>
              <a:buChar char="•"/>
            </a:pPr>
            <a:r>
              <a:rPr lang="tr-TR" sz="4400" dirty="0"/>
              <a:t>Jung, </a:t>
            </a:r>
            <a:r>
              <a:rPr lang="tr-TR" sz="4400" dirty="0" err="1"/>
              <a:t>Spiritus</a:t>
            </a:r>
            <a:r>
              <a:rPr lang="tr-TR" sz="4400" dirty="0"/>
              <a:t> </a:t>
            </a:r>
            <a:r>
              <a:rPr lang="tr-TR" sz="4400" dirty="0" err="1"/>
              <a:t>contra</a:t>
            </a:r>
            <a:r>
              <a:rPr lang="tr-TR" sz="4400" dirty="0"/>
              <a:t> </a:t>
            </a:r>
            <a:r>
              <a:rPr lang="tr-TR" sz="4400" dirty="0" err="1"/>
              <a:t>spiritum</a:t>
            </a:r>
            <a:r>
              <a:rPr lang="tr-TR" sz="4400" dirty="0"/>
              <a:t>: Bağımlılığa karşı maneviyat</a:t>
            </a:r>
          </a:p>
          <a:p>
            <a:pPr marL="571500" indent="-571500" algn="just">
              <a:spcBef>
                <a:spcPts val="989"/>
              </a:spcBef>
              <a:spcAft>
                <a:spcPts val="989"/>
              </a:spcAft>
              <a:buFont typeface="Arial" panose="020B0604020202020204" pitchFamily="34" charset="0"/>
              <a:buChar char="•"/>
            </a:pPr>
            <a:r>
              <a:rPr lang="tr-TR" sz="4400" dirty="0"/>
              <a:t>Varoluşçu yaklaşım </a:t>
            </a:r>
          </a:p>
          <a:p>
            <a:pPr marL="571500" indent="-571500" algn="just">
              <a:spcBef>
                <a:spcPts val="989"/>
              </a:spcBef>
              <a:spcAft>
                <a:spcPts val="989"/>
              </a:spcAft>
              <a:buFont typeface="Arial" panose="020B0604020202020204" pitchFamily="34" charset="0"/>
              <a:buChar char="•"/>
            </a:pPr>
            <a:r>
              <a:rPr lang="tr-TR" sz="4400" dirty="0"/>
              <a:t>Nörobiyolojik model </a:t>
            </a:r>
          </a:p>
          <a:p>
            <a:pPr marL="571500" indent="-571500" algn="just">
              <a:spcBef>
                <a:spcPts val="989"/>
              </a:spcBef>
              <a:spcAft>
                <a:spcPts val="989"/>
              </a:spcAft>
              <a:buFont typeface="Arial" panose="020B0604020202020204" pitchFamily="34" charset="0"/>
              <a:buChar char="•"/>
            </a:pPr>
            <a:endParaRPr lang="tr-TR" sz="4400" b="1" dirty="0"/>
          </a:p>
        </p:txBody>
      </p:sp>
      <p:sp>
        <p:nvSpPr>
          <p:cNvPr id="2" name="Metin kutusu 1">
            <a:extLst>
              <a:ext uri="{FF2B5EF4-FFF2-40B4-BE49-F238E27FC236}">
                <a16:creationId xmlns:a16="http://schemas.microsoft.com/office/drawing/2014/main" id="{6531FA97-C5C6-2F6C-3A5A-B140CB5E7619}"/>
              </a:ext>
            </a:extLst>
          </p:cNvPr>
          <p:cNvSpPr txBox="1"/>
          <p:nvPr/>
        </p:nvSpPr>
        <p:spPr>
          <a:xfrm>
            <a:off x="318440" y="356027"/>
            <a:ext cx="15959727" cy="802848"/>
          </a:xfrm>
          <a:prstGeom prst="rect">
            <a:avLst/>
          </a:prstGeom>
          <a:noFill/>
        </p:spPr>
        <p:txBody>
          <a:bodyPr wrap="square" rtlCol="0">
            <a:spAutoFit/>
          </a:bodyPr>
          <a:lstStyle/>
          <a:p>
            <a:r>
              <a:rPr lang="tr-TR" sz="4617" b="1" dirty="0">
                <a:solidFill>
                  <a:srgbClr val="114533"/>
                </a:solidFill>
              </a:rPr>
              <a:t>KURAMLAR İLE BAĞIMLILIK</a:t>
            </a:r>
          </a:p>
        </p:txBody>
      </p:sp>
    </p:spTree>
    <p:extLst>
      <p:ext uri="{BB962C8B-B14F-4D97-AF65-F5344CB8AC3E}">
        <p14:creationId xmlns:p14="http://schemas.microsoft.com/office/powerpoint/2010/main" val="14017463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 Başlık"/>
          <p:cNvSpPr txBox="1">
            <a:spLocks/>
          </p:cNvSpPr>
          <p:nvPr/>
        </p:nvSpPr>
        <p:spPr>
          <a:xfrm>
            <a:off x="3028614" y="3581442"/>
            <a:ext cx="9397799" cy="4837547"/>
          </a:xfrm>
          <a:prstGeom prst="rect">
            <a:avLst/>
          </a:prstGeom>
        </p:spPr>
        <p:txBody>
          <a:bodyPr vert="horz" lIns="113086" tIns="56543" rIns="113086" bIns="56543"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50000"/>
              </a:lnSpc>
            </a:pPr>
            <a:endParaRPr lang="tr-TR" sz="2968" b="1" dirty="0"/>
          </a:p>
        </p:txBody>
      </p:sp>
      <p:cxnSp>
        <p:nvCxnSpPr>
          <p:cNvPr id="20" name="Düz Ok Bağlayıcısı 19"/>
          <p:cNvCxnSpPr/>
          <p:nvPr/>
        </p:nvCxnSpPr>
        <p:spPr>
          <a:xfrm>
            <a:off x="10222473" y="4719555"/>
            <a:ext cx="2653827" cy="2"/>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21" name="Metin kutusu 5"/>
          <p:cNvSpPr txBox="1">
            <a:spLocks noChangeArrowheads="1"/>
          </p:cNvSpPr>
          <p:nvPr/>
        </p:nvSpPr>
        <p:spPr bwMode="auto">
          <a:xfrm>
            <a:off x="9502291" y="9320155"/>
            <a:ext cx="1099517" cy="47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cs typeface="Arial" pitchFamily="34" charset="0"/>
              </a:defRPr>
            </a:lvl1pPr>
            <a:lvl2pPr marL="742950" indent="-285750">
              <a:defRPr>
                <a:solidFill>
                  <a:schemeClr val="tx1"/>
                </a:solidFill>
                <a:latin typeface="Arial" pitchFamily="34" charset="0"/>
                <a:cs typeface="Arial" pitchFamily="34" charset="0"/>
              </a:defRPr>
            </a:lvl2pPr>
            <a:lvl3pPr marL="1143000" indent="-228600">
              <a:defRPr>
                <a:solidFill>
                  <a:schemeClr val="tx1"/>
                </a:solidFill>
                <a:latin typeface="Arial" pitchFamily="34" charset="0"/>
                <a:cs typeface="Arial" pitchFamily="34" charset="0"/>
              </a:defRPr>
            </a:lvl3pPr>
            <a:lvl4pPr marL="1600200" indent="-228600">
              <a:defRPr>
                <a:solidFill>
                  <a:schemeClr val="tx1"/>
                </a:solidFill>
                <a:latin typeface="Arial" pitchFamily="34" charset="0"/>
                <a:cs typeface="Arial" pitchFamily="34" charset="0"/>
              </a:defRPr>
            </a:lvl4pPr>
            <a:lvl5pPr marL="2057400" indent="-228600">
              <a:defRPr>
                <a:solidFill>
                  <a:schemeClr val="tx1"/>
                </a:solidFill>
                <a:latin typeface="Arial" pitchFamily="34" charset="0"/>
                <a:cs typeface="Arial" pitchFamily="34" charset="0"/>
              </a:defRPr>
            </a:lvl5pPr>
            <a:lvl6pPr marL="2514600" indent="-228600" defTabSz="4572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4572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4572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457200" eaLnBrk="0" fontAlgn="base" hangingPunct="0">
              <a:spcBef>
                <a:spcPct val="0"/>
              </a:spcBef>
              <a:spcAft>
                <a:spcPct val="0"/>
              </a:spcAft>
              <a:defRPr>
                <a:solidFill>
                  <a:schemeClr val="tx1"/>
                </a:solidFill>
                <a:latin typeface="Arial" pitchFamily="34" charset="0"/>
                <a:cs typeface="Arial" pitchFamily="34" charset="0"/>
              </a:defRPr>
            </a:lvl9pPr>
          </a:lstStyle>
          <a:p>
            <a:pPr algn="ctr"/>
            <a:r>
              <a:rPr lang="tr-TR" sz="2474" b="1" dirty="0" err="1"/>
              <a:t>İnsula</a:t>
            </a:r>
            <a:endParaRPr lang="tr-TR" sz="2474" b="1" dirty="0"/>
          </a:p>
        </p:txBody>
      </p:sp>
      <p:pic>
        <p:nvPicPr>
          <p:cNvPr id="27" name="Picture 2" descr="Beyindeki Ödül Mekanizması Nasıl Çalışır? - NöroBl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3828" y="3580841"/>
            <a:ext cx="11037290" cy="5411986"/>
          </a:xfrm>
          <a:prstGeom prst="rect">
            <a:avLst/>
          </a:prstGeom>
          <a:noFill/>
          <a:extLst>
            <a:ext uri="{909E8E84-426E-40DD-AFC4-6F175D3DCCD1}">
              <a14:hiddenFill xmlns:a14="http://schemas.microsoft.com/office/drawing/2010/main">
                <a:solidFill>
                  <a:srgbClr val="FFFFFF"/>
                </a:solidFill>
              </a14:hiddenFill>
            </a:ext>
          </a:extLst>
        </p:spPr>
      </p:pic>
      <p:sp>
        <p:nvSpPr>
          <p:cNvPr id="2" name="Metin kutusu 1">
            <a:extLst>
              <a:ext uri="{FF2B5EF4-FFF2-40B4-BE49-F238E27FC236}">
                <a16:creationId xmlns:a16="http://schemas.microsoft.com/office/drawing/2014/main" id="{33E3456B-1B2A-6720-3163-0600F0A3F046}"/>
              </a:ext>
            </a:extLst>
          </p:cNvPr>
          <p:cNvSpPr txBox="1"/>
          <p:nvPr/>
        </p:nvSpPr>
        <p:spPr>
          <a:xfrm>
            <a:off x="2072185" y="1559841"/>
            <a:ext cx="15959727" cy="1513363"/>
          </a:xfrm>
          <a:prstGeom prst="rect">
            <a:avLst/>
          </a:prstGeom>
          <a:noFill/>
        </p:spPr>
        <p:txBody>
          <a:bodyPr wrap="square" rtlCol="0">
            <a:spAutoFit/>
          </a:bodyPr>
          <a:lstStyle/>
          <a:p>
            <a:pPr algn="ctr"/>
            <a:r>
              <a:rPr lang="tr-TR" sz="4617" b="1" dirty="0">
                <a:solidFill>
                  <a:srgbClr val="114533"/>
                </a:solidFill>
              </a:rPr>
              <a:t>NÖROBİYOLOJİK MODEL</a:t>
            </a:r>
          </a:p>
          <a:p>
            <a:pPr algn="ctr"/>
            <a:r>
              <a:rPr lang="tr-TR" sz="4617" b="1" dirty="0">
                <a:solidFill>
                  <a:srgbClr val="114533"/>
                </a:solidFill>
              </a:rPr>
              <a:t>REWARD PATHWAY (ÖDÜL YOLU) </a:t>
            </a:r>
          </a:p>
        </p:txBody>
      </p:sp>
    </p:spTree>
    <p:extLst>
      <p:ext uri="{BB962C8B-B14F-4D97-AF65-F5344CB8AC3E}">
        <p14:creationId xmlns:p14="http://schemas.microsoft.com/office/powerpoint/2010/main" val="31132862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831851" y="2307822"/>
            <a:ext cx="17068799" cy="6500562"/>
          </a:xfrm>
          <a:prstGeom prst="rect">
            <a:avLst/>
          </a:prstGeom>
          <a:noFill/>
        </p:spPr>
        <p:txBody>
          <a:bodyPr wrap="square" rtlCol="0">
            <a:spAutoFit/>
          </a:bodyPr>
          <a:lstStyle/>
          <a:p>
            <a:pPr algn="just"/>
            <a:r>
              <a:rPr lang="tr-TR" sz="4400" b="1" dirty="0">
                <a:solidFill>
                  <a:srgbClr val="036D26"/>
                </a:solidFill>
              </a:rPr>
              <a:t>Psikodinamik model (Freud, </a:t>
            </a:r>
            <a:r>
              <a:rPr lang="tr-TR" sz="4400" b="1" dirty="0" err="1">
                <a:solidFill>
                  <a:srgbClr val="036D26"/>
                </a:solidFill>
              </a:rPr>
              <a:t>Rado</a:t>
            </a:r>
            <a:r>
              <a:rPr lang="tr-TR" sz="4400" b="1" dirty="0">
                <a:solidFill>
                  <a:srgbClr val="036D26"/>
                </a:solidFill>
              </a:rPr>
              <a:t>)</a:t>
            </a:r>
          </a:p>
          <a:p>
            <a:pPr marL="1325423" lvl="1" indent="-571500" algn="just">
              <a:lnSpc>
                <a:spcPct val="150000"/>
              </a:lnSpc>
              <a:buFont typeface="Arial" panose="020B0604020202020204" pitchFamily="34" charset="0"/>
              <a:buChar char="•"/>
            </a:pPr>
            <a:r>
              <a:rPr lang="tr-TR" sz="3600" dirty="0"/>
              <a:t>Oral Dönem </a:t>
            </a:r>
          </a:p>
          <a:p>
            <a:pPr marL="1325423" lvl="1" indent="-571500" algn="just">
              <a:lnSpc>
                <a:spcPct val="150000"/>
              </a:lnSpc>
              <a:buFont typeface="Arial" panose="020B0604020202020204" pitchFamily="34" charset="0"/>
              <a:buChar char="•"/>
            </a:pPr>
            <a:r>
              <a:rPr lang="tr-TR" sz="3600" dirty="0"/>
              <a:t>Mastürbasyon da bağımlılıkla beraber değerlendirilir. </a:t>
            </a:r>
          </a:p>
          <a:p>
            <a:pPr marL="1325423" lvl="1" indent="-571500" algn="just">
              <a:lnSpc>
                <a:spcPct val="150000"/>
              </a:lnSpc>
              <a:buFont typeface="Arial" panose="020B0604020202020204" pitchFamily="34" charset="0"/>
              <a:buChar char="•"/>
            </a:pPr>
            <a:r>
              <a:rPr lang="tr-TR" sz="3600" dirty="0"/>
              <a:t>Bağımlılıktaki yüksek haz hali cinsel orgazma benzetilir. </a:t>
            </a:r>
          </a:p>
          <a:p>
            <a:pPr marL="1325423" lvl="1" indent="-571500" algn="just">
              <a:lnSpc>
                <a:spcPct val="150000"/>
              </a:lnSpc>
              <a:buFont typeface="Arial" panose="020B0604020202020204" pitchFamily="34" charset="0"/>
              <a:buChar char="•"/>
            </a:pPr>
            <a:r>
              <a:rPr lang="tr-TR" sz="3600" dirty="0"/>
              <a:t>Ego/ben libidonun etkisi altına girer ve </a:t>
            </a:r>
            <a:r>
              <a:rPr lang="tr-TR" sz="3600" dirty="0" err="1"/>
              <a:t>id’e</a:t>
            </a:r>
            <a:r>
              <a:rPr lang="tr-TR" sz="3600" dirty="0"/>
              <a:t> teslim olur. </a:t>
            </a:r>
            <a:r>
              <a:rPr lang="tr-TR" sz="3600" dirty="0" err="1"/>
              <a:t>süperego</a:t>
            </a:r>
            <a:r>
              <a:rPr lang="tr-TR" sz="3600" dirty="0"/>
              <a:t> da cezalandırılma duyguları yaşatır.   </a:t>
            </a:r>
          </a:p>
          <a:p>
            <a:pPr marL="1325423" lvl="1" indent="-571500" algn="just">
              <a:lnSpc>
                <a:spcPct val="150000"/>
              </a:lnSpc>
              <a:buFont typeface="Arial" panose="020B0604020202020204" pitchFamily="34" charset="0"/>
              <a:buChar char="•"/>
            </a:pPr>
            <a:r>
              <a:rPr lang="tr-TR" sz="3600" dirty="0"/>
              <a:t>Ben ne zaman baş edemeyeceği duygularla karşılaşsa kendini tedavi için bu yola başvurur. Gitgide depresif bir durum oluşur. </a:t>
            </a:r>
          </a:p>
        </p:txBody>
      </p:sp>
      <p:sp>
        <p:nvSpPr>
          <p:cNvPr id="2" name="Metin kutusu 1">
            <a:extLst>
              <a:ext uri="{FF2B5EF4-FFF2-40B4-BE49-F238E27FC236}">
                <a16:creationId xmlns:a16="http://schemas.microsoft.com/office/drawing/2014/main" id="{B202B20D-B53D-2185-87C2-75C5E5570620}"/>
              </a:ext>
            </a:extLst>
          </p:cNvPr>
          <p:cNvSpPr txBox="1"/>
          <p:nvPr/>
        </p:nvSpPr>
        <p:spPr>
          <a:xfrm>
            <a:off x="318440" y="356027"/>
            <a:ext cx="15959727" cy="802848"/>
          </a:xfrm>
          <a:prstGeom prst="rect">
            <a:avLst/>
          </a:prstGeom>
          <a:noFill/>
        </p:spPr>
        <p:txBody>
          <a:bodyPr wrap="square" rtlCol="0">
            <a:spAutoFit/>
          </a:bodyPr>
          <a:lstStyle/>
          <a:p>
            <a:r>
              <a:rPr lang="tr-TR" sz="4617" b="1" dirty="0">
                <a:solidFill>
                  <a:srgbClr val="114533"/>
                </a:solidFill>
              </a:rPr>
              <a:t>KURAMLARA GÖRE </a:t>
            </a:r>
          </a:p>
        </p:txBody>
      </p:sp>
    </p:spTree>
    <p:extLst>
      <p:ext uri="{BB962C8B-B14F-4D97-AF65-F5344CB8AC3E}">
        <p14:creationId xmlns:p14="http://schemas.microsoft.com/office/powerpoint/2010/main" val="3184687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73E27-5F22-2619-982D-6EFB3CF76265}"/>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9793AA4B-C2DB-9EE6-2748-A7E27D145540}"/>
              </a:ext>
            </a:extLst>
          </p:cNvPr>
          <p:cNvSpPr txBox="1"/>
          <p:nvPr/>
        </p:nvSpPr>
        <p:spPr>
          <a:xfrm>
            <a:off x="318440" y="284178"/>
            <a:ext cx="15959727" cy="802848"/>
          </a:xfrm>
          <a:prstGeom prst="rect">
            <a:avLst/>
          </a:prstGeom>
          <a:noFill/>
        </p:spPr>
        <p:txBody>
          <a:bodyPr wrap="square" rtlCol="0">
            <a:spAutoFit/>
          </a:bodyPr>
          <a:lstStyle/>
          <a:p>
            <a:r>
              <a:rPr lang="tr-TR" sz="4617" b="1" dirty="0">
                <a:solidFill>
                  <a:srgbClr val="114533"/>
                </a:solidFill>
              </a:rPr>
              <a:t>SUNUM AKIŞI</a:t>
            </a:r>
            <a:endParaRPr lang="tr-TR" sz="4617" dirty="0">
              <a:solidFill>
                <a:srgbClr val="114533"/>
              </a:solidFill>
            </a:endParaRPr>
          </a:p>
        </p:txBody>
      </p:sp>
      <p:sp>
        <p:nvSpPr>
          <p:cNvPr id="6" name="Metin kutusu 5">
            <a:extLst>
              <a:ext uri="{FF2B5EF4-FFF2-40B4-BE49-F238E27FC236}">
                <a16:creationId xmlns:a16="http://schemas.microsoft.com/office/drawing/2014/main" id="{84196B72-78E2-4DF1-C2D3-E1DD0142364D}"/>
              </a:ext>
            </a:extLst>
          </p:cNvPr>
          <p:cNvSpPr txBox="1"/>
          <p:nvPr/>
        </p:nvSpPr>
        <p:spPr>
          <a:xfrm>
            <a:off x="1136649" y="2383300"/>
            <a:ext cx="9829801" cy="6705554"/>
          </a:xfrm>
          <a:prstGeom prst="rect">
            <a:avLst/>
          </a:prstGeom>
          <a:noFill/>
        </p:spPr>
        <p:txBody>
          <a:bodyPr wrap="square" rtlCol="0">
            <a:spAutoFit/>
          </a:bodyPr>
          <a:lstStyle/>
          <a:p>
            <a:pPr marL="565442" indent="-565442">
              <a:lnSpc>
                <a:spcPct val="150000"/>
              </a:lnSpc>
              <a:buFont typeface="Arial" panose="020B0604020202020204" pitchFamily="34" charset="0"/>
              <a:buChar char="•"/>
            </a:pPr>
            <a:r>
              <a:rPr lang="tr-TR" sz="3628" dirty="0">
                <a:solidFill>
                  <a:srgbClr val="114533"/>
                </a:solidFill>
              </a:rPr>
              <a:t>Haz</a:t>
            </a:r>
          </a:p>
          <a:p>
            <a:pPr marL="565442" indent="-565442">
              <a:lnSpc>
                <a:spcPct val="150000"/>
              </a:lnSpc>
              <a:buFont typeface="Arial" panose="020B0604020202020204" pitchFamily="34" charset="0"/>
              <a:buChar char="•"/>
            </a:pPr>
            <a:r>
              <a:rPr lang="tr-TR" sz="3628" dirty="0">
                <a:solidFill>
                  <a:srgbClr val="114533"/>
                </a:solidFill>
              </a:rPr>
              <a:t>Beyin Yapısı ve Bağımlılık</a:t>
            </a:r>
          </a:p>
          <a:p>
            <a:pPr marL="1028700" lvl="1" indent="-571500">
              <a:lnSpc>
                <a:spcPct val="150000"/>
              </a:lnSpc>
              <a:buFont typeface="Wingdings" pitchFamily="2" charset="2"/>
              <a:buChar char="ü"/>
            </a:pPr>
            <a:r>
              <a:rPr lang="tr-TR" sz="3628" dirty="0">
                <a:solidFill>
                  <a:srgbClr val="114533"/>
                </a:solidFill>
              </a:rPr>
              <a:t>Bağımlılık Yapıcı Maddelerin Beyne Etkisi</a:t>
            </a:r>
          </a:p>
          <a:p>
            <a:pPr marL="1028700" lvl="1" indent="-571500">
              <a:lnSpc>
                <a:spcPct val="150000"/>
              </a:lnSpc>
              <a:buFont typeface="Wingdings" pitchFamily="2" charset="2"/>
              <a:buChar char="ü"/>
            </a:pPr>
            <a:r>
              <a:rPr lang="tr-TR" sz="3628" dirty="0">
                <a:solidFill>
                  <a:srgbClr val="114533"/>
                </a:solidFill>
              </a:rPr>
              <a:t>Haz Kombinasyonu</a:t>
            </a:r>
          </a:p>
          <a:p>
            <a:pPr marL="1028700" lvl="1" indent="-571500">
              <a:lnSpc>
                <a:spcPct val="150000"/>
              </a:lnSpc>
              <a:buFont typeface="Wingdings" pitchFamily="2" charset="2"/>
              <a:buChar char="ü"/>
            </a:pPr>
            <a:r>
              <a:rPr lang="tr-TR" sz="3628" dirty="0">
                <a:solidFill>
                  <a:srgbClr val="114533"/>
                </a:solidFill>
              </a:rPr>
              <a:t>Ergenlik Döneminde Beyin</a:t>
            </a:r>
          </a:p>
          <a:p>
            <a:pPr marL="565442" indent="-565442">
              <a:lnSpc>
                <a:spcPct val="150000"/>
              </a:lnSpc>
              <a:buFont typeface="Arial" panose="020B0604020202020204" pitchFamily="34" charset="0"/>
              <a:buChar char="•"/>
            </a:pPr>
            <a:r>
              <a:rPr lang="tr-TR" sz="3628" dirty="0">
                <a:solidFill>
                  <a:srgbClr val="114533"/>
                </a:solidFill>
              </a:rPr>
              <a:t>Kuramlar ile Bağımlılık</a:t>
            </a:r>
          </a:p>
          <a:p>
            <a:pPr marL="565442" indent="-565442">
              <a:lnSpc>
                <a:spcPct val="150000"/>
              </a:lnSpc>
              <a:buFont typeface="Arial" panose="020B0604020202020204" pitchFamily="34" charset="0"/>
              <a:buChar char="•"/>
            </a:pPr>
            <a:r>
              <a:rPr lang="tr-TR" sz="3628" dirty="0">
                <a:solidFill>
                  <a:srgbClr val="114533"/>
                </a:solidFill>
              </a:rPr>
              <a:t>Travma ve Bağımlılık</a:t>
            </a:r>
          </a:p>
          <a:p>
            <a:pPr marL="565442" indent="-565442">
              <a:lnSpc>
                <a:spcPct val="150000"/>
              </a:lnSpc>
              <a:buFont typeface="Arial" panose="020B0604020202020204" pitchFamily="34" charset="0"/>
              <a:buChar char="•"/>
            </a:pPr>
            <a:endParaRPr lang="tr-TR" sz="3628" dirty="0">
              <a:solidFill>
                <a:srgbClr val="114533"/>
              </a:solidFill>
            </a:endParaRPr>
          </a:p>
        </p:txBody>
      </p:sp>
      <p:sp>
        <p:nvSpPr>
          <p:cNvPr id="2" name="object 13">
            <a:extLst>
              <a:ext uri="{FF2B5EF4-FFF2-40B4-BE49-F238E27FC236}">
                <a16:creationId xmlns:a16="http://schemas.microsoft.com/office/drawing/2014/main" id="{23D215C7-92B7-3875-35E6-EF31CD1E2E38}"/>
              </a:ext>
            </a:extLst>
          </p:cNvPr>
          <p:cNvSpPr/>
          <p:nvPr/>
        </p:nvSpPr>
        <p:spPr>
          <a:xfrm>
            <a:off x="11652250" y="2149475"/>
            <a:ext cx="6858001" cy="7518597"/>
          </a:xfrm>
          <a:prstGeom prst="rect">
            <a:avLst/>
          </a:prstGeom>
          <a:blipFill>
            <a:blip r:embed="rId3" cstate="print"/>
            <a:stretch>
              <a:fillRect/>
            </a:stretch>
          </a:blipFill>
        </p:spPr>
        <p:txBody>
          <a:bodyPr wrap="square" lIns="0" tIns="0" rIns="0" bIns="0" rtlCol="0"/>
          <a:ls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dirty="0"/>
          </a:p>
        </p:txBody>
      </p:sp>
    </p:spTree>
    <p:extLst>
      <p:ext uri="{BB962C8B-B14F-4D97-AF65-F5344CB8AC3E}">
        <p14:creationId xmlns:p14="http://schemas.microsoft.com/office/powerpoint/2010/main" val="2892168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755650" y="2225675"/>
            <a:ext cx="17469117" cy="6074355"/>
          </a:xfrm>
          <a:prstGeom prst="rect">
            <a:avLst/>
          </a:prstGeom>
          <a:noFill/>
        </p:spPr>
        <p:txBody>
          <a:bodyPr wrap="square" rtlCol="0">
            <a:spAutoFit/>
          </a:bodyPr>
          <a:lstStyle/>
          <a:p>
            <a:r>
              <a:rPr lang="tr-TR" sz="4400" b="1" dirty="0" err="1">
                <a:solidFill>
                  <a:srgbClr val="036D26"/>
                </a:solidFill>
              </a:rPr>
              <a:t>Kohut</a:t>
            </a:r>
            <a:r>
              <a:rPr lang="tr-TR" sz="4400" b="1" dirty="0">
                <a:solidFill>
                  <a:srgbClr val="036D26"/>
                </a:solidFill>
              </a:rPr>
              <a:t> </a:t>
            </a:r>
            <a:endParaRPr lang="tr-TR" sz="3298" b="1" dirty="0"/>
          </a:p>
          <a:p>
            <a:pPr marL="914400" lvl="1" indent="-457200" algn="just">
              <a:lnSpc>
                <a:spcPct val="200000"/>
              </a:lnSpc>
              <a:buFont typeface="Arial" panose="020B0604020202020204" pitchFamily="34" charset="0"/>
              <a:buChar char="•"/>
            </a:pPr>
            <a:r>
              <a:rPr lang="tr-TR" sz="3600" dirty="0"/>
              <a:t>Narsistik bozuklukların temelindeki yaralanma, idealize edilmiş ebeveyn tasavvurlarının kaybıdır. Bağımlılığın temel nedeni de budur. </a:t>
            </a:r>
          </a:p>
          <a:p>
            <a:pPr marL="914400" lvl="1" indent="-457200" algn="just">
              <a:lnSpc>
                <a:spcPct val="200000"/>
              </a:lnSpc>
              <a:buFont typeface="Arial" panose="020B0604020202020204" pitchFamily="34" charset="0"/>
              <a:buChar char="•"/>
            </a:pPr>
            <a:r>
              <a:rPr lang="tr-TR" sz="3600" dirty="0"/>
              <a:t>Kendilik durumunun (self </a:t>
            </a:r>
            <a:r>
              <a:rPr lang="tr-TR" sz="3600" dirty="0" err="1"/>
              <a:t>objects</a:t>
            </a:r>
            <a:r>
              <a:rPr lang="tr-TR" sz="3600" dirty="0"/>
              <a:t>) getirdiği acıyı aşma, telefi arayışı </a:t>
            </a:r>
          </a:p>
          <a:p>
            <a:pPr marL="914400" lvl="1" indent="-457200" algn="just">
              <a:lnSpc>
                <a:spcPct val="200000"/>
              </a:lnSpc>
              <a:buFont typeface="Arial" panose="020B0604020202020204" pitchFamily="34" charset="0"/>
              <a:buChar char="•"/>
            </a:pPr>
            <a:r>
              <a:rPr lang="tr-TR" sz="3600" dirty="0"/>
              <a:t>Kişi çevresinden ilgi, ihtimam görmeyi bekler. Bunu bulamayınca maddeye yönelir. </a:t>
            </a:r>
          </a:p>
          <a:p>
            <a:pPr marL="565442" indent="-565442">
              <a:lnSpc>
                <a:spcPct val="200000"/>
              </a:lnSpc>
              <a:buFont typeface="Courier New" panose="02070309020205020404" pitchFamily="49" charset="0"/>
              <a:buChar char="o"/>
            </a:pPr>
            <a:endParaRPr lang="tr-TR" sz="3298" dirty="0"/>
          </a:p>
        </p:txBody>
      </p:sp>
      <p:sp>
        <p:nvSpPr>
          <p:cNvPr id="2" name="Metin kutusu 1">
            <a:extLst>
              <a:ext uri="{FF2B5EF4-FFF2-40B4-BE49-F238E27FC236}">
                <a16:creationId xmlns:a16="http://schemas.microsoft.com/office/drawing/2014/main" id="{E698FBA6-ACD3-22C6-B758-12E48CA007C7}"/>
              </a:ext>
            </a:extLst>
          </p:cNvPr>
          <p:cNvSpPr txBox="1"/>
          <p:nvPr/>
        </p:nvSpPr>
        <p:spPr>
          <a:xfrm>
            <a:off x="318440" y="356027"/>
            <a:ext cx="15959727" cy="802848"/>
          </a:xfrm>
          <a:prstGeom prst="rect">
            <a:avLst/>
          </a:prstGeom>
          <a:noFill/>
        </p:spPr>
        <p:txBody>
          <a:bodyPr wrap="square" rtlCol="0">
            <a:spAutoFit/>
          </a:bodyPr>
          <a:lstStyle/>
          <a:p>
            <a:r>
              <a:rPr lang="tr-TR" sz="4617" b="1" dirty="0">
                <a:solidFill>
                  <a:srgbClr val="114533"/>
                </a:solidFill>
              </a:rPr>
              <a:t>KURAMLARA GÖRE </a:t>
            </a:r>
          </a:p>
        </p:txBody>
      </p:sp>
    </p:spTree>
    <p:extLst>
      <p:ext uri="{BB962C8B-B14F-4D97-AF65-F5344CB8AC3E}">
        <p14:creationId xmlns:p14="http://schemas.microsoft.com/office/powerpoint/2010/main" val="8016704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269733" y="2307821"/>
            <a:ext cx="18430963" cy="4213333"/>
          </a:xfrm>
          <a:prstGeom prst="rect">
            <a:avLst/>
          </a:prstGeom>
          <a:noFill/>
        </p:spPr>
        <p:txBody>
          <a:bodyPr wrap="square" rtlCol="0">
            <a:spAutoFit/>
          </a:bodyPr>
          <a:lstStyle/>
          <a:p>
            <a:r>
              <a:rPr lang="tr-TR" sz="4400" b="1" dirty="0">
                <a:solidFill>
                  <a:srgbClr val="036D26"/>
                </a:solidFill>
              </a:rPr>
              <a:t>Nesne İlişkileri </a:t>
            </a:r>
          </a:p>
          <a:p>
            <a:endParaRPr lang="tr-TR" sz="3298" b="1" dirty="0"/>
          </a:p>
          <a:p>
            <a:pPr marL="565442" indent="-565442">
              <a:lnSpc>
                <a:spcPct val="200000"/>
              </a:lnSpc>
              <a:buFont typeface="Courier New" panose="02070309020205020404" pitchFamily="49" charset="0"/>
              <a:buChar char="o"/>
            </a:pPr>
            <a:r>
              <a:rPr lang="tr-TR" sz="3298" dirty="0"/>
              <a:t>İçselleştirilmiş iyi ve kötü öğelerin sağlıklı birleşememesinin sonucudur.</a:t>
            </a:r>
          </a:p>
          <a:p>
            <a:pPr marL="565442" indent="-565442">
              <a:lnSpc>
                <a:spcPct val="200000"/>
              </a:lnSpc>
              <a:buFont typeface="Courier New" panose="02070309020205020404" pitchFamily="49" charset="0"/>
              <a:buChar char="o"/>
            </a:pPr>
            <a:r>
              <a:rPr lang="tr-TR" sz="3298" dirty="0"/>
              <a:t>İç gerilim sonucu bağımlılığa yönelim </a:t>
            </a:r>
          </a:p>
          <a:p>
            <a:pPr marL="565442" indent="-565442">
              <a:lnSpc>
                <a:spcPct val="200000"/>
              </a:lnSpc>
              <a:buFont typeface="Courier New" panose="02070309020205020404" pitchFamily="49" charset="0"/>
              <a:buChar char="o"/>
            </a:pPr>
            <a:r>
              <a:rPr lang="tr-TR" sz="3298" dirty="0"/>
              <a:t>Madde sadist/saldırgan duyguları temsil eder.  </a:t>
            </a:r>
          </a:p>
        </p:txBody>
      </p:sp>
      <p:sp>
        <p:nvSpPr>
          <p:cNvPr id="2" name="Metin kutusu 1">
            <a:extLst>
              <a:ext uri="{FF2B5EF4-FFF2-40B4-BE49-F238E27FC236}">
                <a16:creationId xmlns:a16="http://schemas.microsoft.com/office/drawing/2014/main" id="{9561DA85-A9CD-12BF-C341-53D79A02DE34}"/>
              </a:ext>
            </a:extLst>
          </p:cNvPr>
          <p:cNvSpPr txBox="1"/>
          <p:nvPr/>
        </p:nvSpPr>
        <p:spPr>
          <a:xfrm>
            <a:off x="318440" y="356027"/>
            <a:ext cx="15959727" cy="802848"/>
          </a:xfrm>
          <a:prstGeom prst="rect">
            <a:avLst/>
          </a:prstGeom>
          <a:noFill/>
        </p:spPr>
        <p:txBody>
          <a:bodyPr wrap="square" rtlCol="0">
            <a:spAutoFit/>
          </a:bodyPr>
          <a:lstStyle/>
          <a:p>
            <a:r>
              <a:rPr lang="tr-TR" sz="4617" b="1" dirty="0">
                <a:solidFill>
                  <a:srgbClr val="114533"/>
                </a:solidFill>
              </a:rPr>
              <a:t>KURAMLARA GÖRE </a:t>
            </a:r>
          </a:p>
        </p:txBody>
      </p:sp>
    </p:spTree>
    <p:extLst>
      <p:ext uri="{BB962C8B-B14F-4D97-AF65-F5344CB8AC3E}">
        <p14:creationId xmlns:p14="http://schemas.microsoft.com/office/powerpoint/2010/main" val="41059774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679450" y="2301875"/>
            <a:ext cx="17221430" cy="7109575"/>
          </a:xfrm>
          <a:prstGeom prst="rect">
            <a:avLst/>
          </a:prstGeom>
          <a:noFill/>
        </p:spPr>
        <p:txBody>
          <a:bodyPr wrap="square" rtlCol="0">
            <a:spAutoFit/>
          </a:bodyPr>
          <a:lstStyle/>
          <a:p>
            <a:pPr algn="just"/>
            <a:r>
              <a:rPr lang="tr-TR" sz="4400" b="1" dirty="0">
                <a:solidFill>
                  <a:srgbClr val="036D26"/>
                </a:solidFill>
              </a:rPr>
              <a:t>Davranışçı Yaklaşım</a:t>
            </a:r>
          </a:p>
          <a:p>
            <a:pPr algn="just"/>
            <a:endParaRPr lang="tr-TR" sz="3958" dirty="0"/>
          </a:p>
          <a:p>
            <a:pPr algn="just">
              <a:lnSpc>
                <a:spcPct val="150000"/>
              </a:lnSpc>
            </a:pPr>
            <a:r>
              <a:rPr lang="tr-TR" sz="3600" dirty="0"/>
              <a:t>Davranışçı kuram genel olarak bağımlılığı üç şekilde incelemiştir:</a:t>
            </a:r>
          </a:p>
          <a:p>
            <a:pPr marL="471202" indent="-471202" algn="just">
              <a:lnSpc>
                <a:spcPct val="150000"/>
              </a:lnSpc>
              <a:buFont typeface="Arial" panose="020B0604020202020204" pitchFamily="34" charset="0"/>
              <a:buChar char="•"/>
            </a:pPr>
            <a:r>
              <a:rPr lang="tr-TR" sz="3600" dirty="0"/>
              <a:t>Klasik şartlanma,</a:t>
            </a:r>
          </a:p>
          <a:p>
            <a:pPr marL="471202" indent="-471202" algn="just">
              <a:lnSpc>
                <a:spcPct val="150000"/>
              </a:lnSpc>
              <a:buFont typeface="Arial" panose="020B0604020202020204" pitchFamily="34" charset="0"/>
              <a:buChar char="•"/>
            </a:pPr>
            <a:r>
              <a:rPr lang="tr-TR" sz="3600" dirty="0"/>
              <a:t>Edimsel şartlanma ve</a:t>
            </a:r>
          </a:p>
          <a:p>
            <a:pPr marL="471202" indent="-471202" algn="just">
              <a:lnSpc>
                <a:spcPct val="150000"/>
              </a:lnSpc>
              <a:buFont typeface="Arial" panose="020B0604020202020204" pitchFamily="34" charset="0"/>
              <a:buChar char="•"/>
            </a:pPr>
            <a:r>
              <a:rPr lang="tr-TR" sz="3600" dirty="0"/>
              <a:t>Sosyal öğrenme teorileri (</a:t>
            </a:r>
            <a:r>
              <a:rPr lang="tr-TR" sz="3600" dirty="0" err="1"/>
              <a:t>Azrin</a:t>
            </a:r>
            <a:r>
              <a:rPr lang="tr-TR" sz="3600" dirty="0"/>
              <a:t> ve ark. 1996).</a:t>
            </a:r>
          </a:p>
          <a:p>
            <a:pPr marL="471202" indent="-471202" algn="just">
              <a:lnSpc>
                <a:spcPct val="150000"/>
              </a:lnSpc>
              <a:buFontTx/>
              <a:buChar char="-"/>
            </a:pPr>
            <a:r>
              <a:rPr lang="tr-TR" sz="3600" dirty="0"/>
              <a:t>Kişisel ve sosyal davranışlar öğrenilir.</a:t>
            </a:r>
          </a:p>
          <a:p>
            <a:pPr marL="471202" indent="-471202" algn="just">
              <a:lnSpc>
                <a:spcPct val="150000"/>
              </a:lnSpc>
              <a:buFontTx/>
              <a:buChar char="-"/>
            </a:pPr>
            <a:r>
              <a:rPr lang="tr-TR" sz="3600" dirty="0"/>
              <a:t>Gözlem yoluyla/model alarak öğrenme bağımlılık davranışının ortaya çıkması ve sürmesinde de önemli rol oynamaktadır (</a:t>
            </a:r>
            <a:r>
              <a:rPr lang="tr-TR" sz="3600" dirty="0" err="1"/>
              <a:t>Caudill</a:t>
            </a:r>
            <a:r>
              <a:rPr lang="tr-TR" sz="3600" dirty="0"/>
              <a:t> ve Kong 2001).</a:t>
            </a:r>
            <a:endParaRPr lang="tr-TR" sz="4000" dirty="0"/>
          </a:p>
        </p:txBody>
      </p:sp>
      <p:sp>
        <p:nvSpPr>
          <p:cNvPr id="2" name="Metin kutusu 1">
            <a:extLst>
              <a:ext uri="{FF2B5EF4-FFF2-40B4-BE49-F238E27FC236}">
                <a16:creationId xmlns:a16="http://schemas.microsoft.com/office/drawing/2014/main" id="{1418F586-AF8E-8732-74DA-925F25B07FA5}"/>
              </a:ext>
            </a:extLst>
          </p:cNvPr>
          <p:cNvSpPr txBox="1"/>
          <p:nvPr/>
        </p:nvSpPr>
        <p:spPr>
          <a:xfrm>
            <a:off x="318440" y="356027"/>
            <a:ext cx="15959727" cy="802848"/>
          </a:xfrm>
          <a:prstGeom prst="rect">
            <a:avLst/>
          </a:prstGeom>
          <a:noFill/>
        </p:spPr>
        <p:txBody>
          <a:bodyPr wrap="square" rtlCol="0">
            <a:spAutoFit/>
          </a:bodyPr>
          <a:lstStyle/>
          <a:p>
            <a:r>
              <a:rPr lang="tr-TR" sz="4617" b="1" dirty="0">
                <a:solidFill>
                  <a:srgbClr val="114533"/>
                </a:solidFill>
              </a:rPr>
              <a:t>KURAMLARA GÖRE </a:t>
            </a:r>
          </a:p>
        </p:txBody>
      </p:sp>
    </p:spTree>
    <p:extLst>
      <p:ext uri="{BB962C8B-B14F-4D97-AF65-F5344CB8AC3E}">
        <p14:creationId xmlns:p14="http://schemas.microsoft.com/office/powerpoint/2010/main" val="22013753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679450" y="1920875"/>
            <a:ext cx="18070544" cy="6446380"/>
          </a:xfrm>
          <a:prstGeom prst="rect">
            <a:avLst/>
          </a:prstGeom>
          <a:noFill/>
        </p:spPr>
        <p:txBody>
          <a:bodyPr wrap="square" rtlCol="0">
            <a:spAutoFit/>
          </a:bodyPr>
          <a:lstStyle/>
          <a:p>
            <a:pPr>
              <a:lnSpc>
                <a:spcPct val="200000"/>
              </a:lnSpc>
            </a:pPr>
            <a:r>
              <a:rPr lang="tr-TR" sz="4400" b="1" dirty="0">
                <a:solidFill>
                  <a:srgbClr val="036D26"/>
                </a:solidFill>
              </a:rPr>
              <a:t>Bilişsel Davranışçı Kuram</a:t>
            </a:r>
            <a:endParaRPr lang="tr-TR" sz="4400" dirty="0">
              <a:solidFill>
                <a:srgbClr val="036D26"/>
              </a:solidFill>
            </a:endParaRPr>
          </a:p>
          <a:p>
            <a:pPr marL="565442" indent="-565442" algn="just">
              <a:lnSpc>
                <a:spcPct val="200000"/>
              </a:lnSpc>
              <a:buFont typeface="Arial" panose="020B0604020202020204" pitchFamily="34" charset="0"/>
              <a:buChar char="•"/>
            </a:pPr>
            <a:r>
              <a:rPr lang="tr-TR" sz="3298" dirty="0"/>
              <a:t>Herhangi bir bağımlılığın oluşmasında işlevsel olmayan otomatik düşüncelerin, ara inançların ve temel inançların önemine vurgu yapar.</a:t>
            </a:r>
          </a:p>
          <a:p>
            <a:pPr algn="just">
              <a:lnSpc>
                <a:spcPct val="200000"/>
              </a:lnSpc>
            </a:pPr>
            <a:r>
              <a:rPr lang="tr-TR" sz="3298" b="1" dirty="0"/>
              <a:t>Örnek</a:t>
            </a:r>
          </a:p>
          <a:p>
            <a:pPr marL="471202" indent="-471202">
              <a:lnSpc>
                <a:spcPct val="200000"/>
              </a:lnSpc>
              <a:buFont typeface="Arial" panose="020B0604020202020204" pitchFamily="34" charset="0"/>
              <a:buChar char="•"/>
            </a:pPr>
            <a:r>
              <a:rPr lang="tr-TR" sz="3298" dirty="0"/>
              <a:t>Alkol bağımlılığı: İşlevsel olmayan şemaların davranışsal bir sonucudur.</a:t>
            </a:r>
          </a:p>
          <a:p>
            <a:pPr marL="471202" indent="-471202">
              <a:lnSpc>
                <a:spcPct val="200000"/>
              </a:lnSpc>
              <a:buFont typeface="Arial" panose="020B0604020202020204" pitchFamily="34" charset="0"/>
              <a:buChar char="•"/>
            </a:pPr>
            <a:r>
              <a:rPr lang="tr-TR" sz="3298" dirty="0"/>
              <a:t>Uygunsuz alkol kullanımı: Olumsuz ve sıkıntı verici duygu düşüncelerden kaçınmanın bir yolu</a:t>
            </a:r>
            <a:endParaRPr lang="tr-TR" sz="4617" dirty="0"/>
          </a:p>
        </p:txBody>
      </p:sp>
      <p:sp>
        <p:nvSpPr>
          <p:cNvPr id="2" name="Metin kutusu 1">
            <a:extLst>
              <a:ext uri="{FF2B5EF4-FFF2-40B4-BE49-F238E27FC236}">
                <a16:creationId xmlns:a16="http://schemas.microsoft.com/office/drawing/2014/main" id="{3F40D6CE-BC47-E6DD-52C5-E0D1444FC6BD}"/>
              </a:ext>
            </a:extLst>
          </p:cNvPr>
          <p:cNvSpPr txBox="1"/>
          <p:nvPr/>
        </p:nvSpPr>
        <p:spPr>
          <a:xfrm>
            <a:off x="318440" y="356027"/>
            <a:ext cx="15959727" cy="802848"/>
          </a:xfrm>
          <a:prstGeom prst="rect">
            <a:avLst/>
          </a:prstGeom>
          <a:noFill/>
        </p:spPr>
        <p:txBody>
          <a:bodyPr wrap="square" rtlCol="0">
            <a:spAutoFit/>
          </a:bodyPr>
          <a:lstStyle/>
          <a:p>
            <a:r>
              <a:rPr lang="tr-TR" sz="4617" b="1" dirty="0">
                <a:solidFill>
                  <a:srgbClr val="114533"/>
                </a:solidFill>
              </a:rPr>
              <a:t>KURAMLARA GÖRE </a:t>
            </a:r>
          </a:p>
        </p:txBody>
      </p:sp>
    </p:spTree>
    <p:extLst>
      <p:ext uri="{BB962C8B-B14F-4D97-AF65-F5344CB8AC3E}">
        <p14:creationId xmlns:p14="http://schemas.microsoft.com/office/powerpoint/2010/main" val="1887302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836568" y="2301875"/>
            <a:ext cx="18430963" cy="7468583"/>
          </a:xfrm>
          <a:prstGeom prst="rect">
            <a:avLst/>
          </a:prstGeom>
          <a:noFill/>
        </p:spPr>
        <p:txBody>
          <a:bodyPr wrap="square" rtlCol="0">
            <a:spAutoFit/>
          </a:bodyPr>
          <a:lstStyle/>
          <a:p>
            <a:r>
              <a:rPr lang="tr-TR" sz="4400" b="1" dirty="0" err="1">
                <a:solidFill>
                  <a:srgbClr val="036D26"/>
                </a:solidFill>
              </a:rPr>
              <a:t>Jung</a:t>
            </a:r>
            <a:r>
              <a:rPr lang="tr-TR" sz="4400" b="1" dirty="0">
                <a:solidFill>
                  <a:srgbClr val="036D26"/>
                </a:solidFill>
              </a:rPr>
              <a:t> </a:t>
            </a:r>
          </a:p>
          <a:p>
            <a:endParaRPr lang="tr-TR" sz="4617" b="1" dirty="0"/>
          </a:p>
          <a:p>
            <a:r>
              <a:rPr lang="tr-TR" sz="4617" b="1" dirty="0" err="1"/>
              <a:t>Spiritus</a:t>
            </a:r>
            <a:r>
              <a:rPr lang="tr-TR" sz="4617" b="1" dirty="0"/>
              <a:t> </a:t>
            </a:r>
            <a:r>
              <a:rPr lang="tr-TR" sz="4617" b="1" dirty="0" err="1"/>
              <a:t>contra</a:t>
            </a:r>
            <a:r>
              <a:rPr lang="tr-TR" sz="4617" b="1" dirty="0"/>
              <a:t> </a:t>
            </a:r>
            <a:r>
              <a:rPr lang="tr-TR" sz="4617" b="1" dirty="0" err="1"/>
              <a:t>spiritum</a:t>
            </a:r>
            <a:r>
              <a:rPr lang="tr-TR" sz="4617" b="1" dirty="0"/>
              <a:t> </a:t>
            </a:r>
          </a:p>
          <a:p>
            <a:r>
              <a:rPr lang="tr-TR" sz="4617" b="1" dirty="0"/>
              <a:t> Bağımlılığa karşı maneviyat</a:t>
            </a:r>
          </a:p>
          <a:p>
            <a:endParaRPr lang="tr-TR" sz="3298" b="1" dirty="0"/>
          </a:p>
          <a:p>
            <a:pPr marL="457200" indent="-457200">
              <a:buFont typeface="Arial" panose="020B0604020202020204" pitchFamily="34" charset="0"/>
              <a:buChar char="•"/>
            </a:pPr>
            <a:r>
              <a:rPr lang="tr-TR" sz="3298" dirty="0"/>
              <a:t>Bağımlılık, düşük seviyede, varlığımızın bütünlüğe duyduğu manevi susuzluğun eşdeğeridir.</a:t>
            </a:r>
          </a:p>
          <a:p>
            <a:pPr marL="457200" indent="-457200">
              <a:buFont typeface="Arial" panose="020B0604020202020204" pitchFamily="34" charset="0"/>
              <a:buChar char="•"/>
            </a:pPr>
            <a:r>
              <a:rPr lang="tr-TR" sz="3298" dirty="0" err="1"/>
              <a:t>Jung'a</a:t>
            </a:r>
            <a:r>
              <a:rPr lang="tr-TR" sz="3298" dirty="0"/>
              <a:t> göre, bağımlılık genellikle çözülmemiş duygusal çatışmalardan kaçmanın veya ruhsal tatmin arayışının bir yolu olarak hizmet ediyordu.</a:t>
            </a:r>
          </a:p>
          <a:p>
            <a:pPr marL="457200" indent="-457200">
              <a:buFont typeface="Arial" panose="020B0604020202020204" pitchFamily="34" charset="0"/>
              <a:buChar char="•"/>
            </a:pPr>
            <a:r>
              <a:rPr lang="tr-TR" sz="3298" dirty="0"/>
              <a:t>İyi olarak nitelendirilen bir şeye boyun eğdiğimizde, ahlaksal bağlamda iyilik niteliğini yitirir. Bu, iyiliğin içinde kötülük olduğundan değil, boyun eğdiğimizde sorunlara yol açacağımız içindir. Uyuşturan ister alkol, ister morfin, isterse de idealizm olsun, her türlü bağımlılık kötüdür. İyi ve kötüyü birbirinin tam karşıtı olarak görmemeye özen göstermeliyiz.</a:t>
            </a:r>
          </a:p>
          <a:p>
            <a:pPr marL="565442" indent="-565442">
              <a:buFont typeface="Courier New" panose="02070309020205020404" pitchFamily="49" charset="0"/>
              <a:buChar char="o"/>
            </a:pPr>
            <a:endParaRPr lang="tr-TR" sz="3298" dirty="0"/>
          </a:p>
        </p:txBody>
      </p:sp>
      <p:sp>
        <p:nvSpPr>
          <p:cNvPr id="2" name="Metin kutusu 1">
            <a:extLst>
              <a:ext uri="{FF2B5EF4-FFF2-40B4-BE49-F238E27FC236}">
                <a16:creationId xmlns:a16="http://schemas.microsoft.com/office/drawing/2014/main" id="{168F6843-0FF8-A442-86E1-55CB2F8B479E}"/>
              </a:ext>
            </a:extLst>
          </p:cNvPr>
          <p:cNvSpPr txBox="1"/>
          <p:nvPr/>
        </p:nvSpPr>
        <p:spPr>
          <a:xfrm>
            <a:off x="318440" y="356027"/>
            <a:ext cx="15959727" cy="802848"/>
          </a:xfrm>
          <a:prstGeom prst="rect">
            <a:avLst/>
          </a:prstGeom>
          <a:noFill/>
        </p:spPr>
        <p:txBody>
          <a:bodyPr wrap="square" rtlCol="0">
            <a:spAutoFit/>
          </a:bodyPr>
          <a:lstStyle/>
          <a:p>
            <a:r>
              <a:rPr lang="tr-TR" sz="4617" b="1" dirty="0">
                <a:solidFill>
                  <a:srgbClr val="114533"/>
                </a:solidFill>
              </a:rPr>
              <a:t>KURAMLARA GÖRE </a:t>
            </a:r>
          </a:p>
        </p:txBody>
      </p:sp>
    </p:spTree>
    <p:extLst>
      <p:ext uri="{BB962C8B-B14F-4D97-AF65-F5344CB8AC3E}">
        <p14:creationId xmlns:p14="http://schemas.microsoft.com/office/powerpoint/2010/main" val="20405229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652672" y="2307821"/>
            <a:ext cx="10292546" cy="7642990"/>
          </a:xfrm>
          <a:prstGeom prst="rect">
            <a:avLst/>
          </a:prstGeom>
          <a:noFill/>
        </p:spPr>
        <p:txBody>
          <a:bodyPr wrap="square" rtlCol="0">
            <a:spAutoFit/>
          </a:bodyPr>
          <a:lstStyle/>
          <a:p>
            <a:r>
              <a:rPr lang="tr-TR" sz="4400" b="1" dirty="0">
                <a:solidFill>
                  <a:srgbClr val="036D26"/>
                </a:solidFill>
              </a:rPr>
              <a:t>Varoluşçuluk  </a:t>
            </a:r>
          </a:p>
          <a:p>
            <a:pPr algn="just"/>
            <a:endParaRPr lang="tr-TR" sz="2968" dirty="0"/>
          </a:p>
          <a:p>
            <a:pPr algn="just"/>
            <a:r>
              <a:rPr lang="tr-TR" sz="3100" dirty="0"/>
              <a:t>Bu modelde bağımlılık, varoluşsal olgularla yüzleşmek veya bunlardan kaçınmaktan kaynaklanan varoluşsal veya </a:t>
            </a:r>
            <a:r>
              <a:rPr lang="tr-TR" sz="3100" dirty="0" err="1"/>
              <a:t>nevrotik</a:t>
            </a:r>
            <a:r>
              <a:rPr lang="tr-TR" sz="3100" dirty="0"/>
              <a:t> kaygıyla başa çıkma mekanizması olarak konumlandırılmıştır. Bağımlılık, bir madde ile olan ilişkimizin, başkalarıyla olan içsel ilişkimizin yerini aldığı bir durumu ifade eden "madde ile olma" olarak tanımlanır. Bu durum, bağımlılığın </a:t>
            </a:r>
            <a:r>
              <a:rPr lang="tr-TR" sz="3100" dirty="0" err="1"/>
              <a:t>fenomenolojik</a:t>
            </a:r>
            <a:r>
              <a:rPr lang="tr-TR" sz="3100" dirty="0"/>
              <a:t> deneyimine ışık tutarak ontolojik, </a:t>
            </a:r>
            <a:r>
              <a:rPr lang="tr-TR" sz="3100" dirty="0" err="1"/>
              <a:t>aksiyolojik</a:t>
            </a:r>
            <a:r>
              <a:rPr lang="tr-TR" sz="3100" dirty="0"/>
              <a:t>, etik ve </a:t>
            </a:r>
            <a:r>
              <a:rPr lang="tr-TR" sz="3100" dirty="0" err="1"/>
              <a:t>prakseolojik</a:t>
            </a:r>
            <a:r>
              <a:rPr lang="tr-TR" sz="3100" dirty="0"/>
              <a:t> düzeylerden anlaşılmaktadır. Bağımlılıkla yaşarken anlam, yalnızlık, ölüm, özgürlük, suçluluk ve kontrol etme gibi varoluşsal ikilemler ele alınmaktadır. Son olarak, varoluşsal krizler, sınır durumları ve ikincil acılar, bağımlılığı aşmak için ana </a:t>
            </a:r>
            <a:r>
              <a:rPr lang="tr-TR" sz="3100" dirty="0" err="1"/>
              <a:t>motivatörler</a:t>
            </a:r>
            <a:r>
              <a:rPr lang="tr-TR" sz="3100" dirty="0"/>
              <a:t> olarak görülmektedir (</a:t>
            </a:r>
            <a:r>
              <a:rPr lang="en-US" sz="3100" dirty="0" err="1"/>
              <a:t>Grech</a:t>
            </a:r>
            <a:r>
              <a:rPr lang="en-US" sz="3100" dirty="0"/>
              <a:t>, 2021)</a:t>
            </a:r>
            <a:endParaRPr lang="tr-TR" sz="3100" dirty="0"/>
          </a:p>
          <a:p>
            <a:pPr marL="565442" indent="-565442">
              <a:buFont typeface="Courier New" panose="02070309020205020404" pitchFamily="49" charset="0"/>
              <a:buChar char="o"/>
            </a:pPr>
            <a:endParaRPr lang="tr-TR" sz="3298" dirty="0"/>
          </a:p>
        </p:txBody>
      </p:sp>
      <p:pic>
        <p:nvPicPr>
          <p:cNvPr id="4" name="Picture 3"/>
          <p:cNvPicPr>
            <a:picLocks noChangeAspect="1"/>
          </p:cNvPicPr>
          <p:nvPr/>
        </p:nvPicPr>
        <p:blipFill>
          <a:blip r:embed="rId3"/>
          <a:stretch>
            <a:fillRect/>
          </a:stretch>
        </p:blipFill>
        <p:spPr>
          <a:xfrm>
            <a:off x="11423650" y="3150586"/>
            <a:ext cx="3484495" cy="6968991"/>
          </a:xfrm>
          <a:prstGeom prst="rect">
            <a:avLst/>
          </a:prstGeom>
        </p:spPr>
      </p:pic>
      <p:sp>
        <p:nvSpPr>
          <p:cNvPr id="5" name="TextBox 6"/>
          <p:cNvSpPr txBox="1"/>
          <p:nvPr/>
        </p:nvSpPr>
        <p:spPr>
          <a:xfrm>
            <a:off x="13629214" y="3385368"/>
            <a:ext cx="2305359" cy="461537"/>
          </a:xfrm>
          <a:prstGeom prst="rect">
            <a:avLst/>
          </a:prstGeom>
          <a:noFill/>
        </p:spPr>
        <p:txBody>
          <a:bodyPr wrap="square" rtlCol="0">
            <a:spAutoFit/>
          </a:bodyPr>
          <a:lstStyle/>
          <a:p>
            <a:r>
              <a:rPr lang="en-US" sz="2399"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rPr>
              <a:t>ZİHİNSEL</a:t>
            </a:r>
          </a:p>
        </p:txBody>
      </p:sp>
      <p:sp>
        <p:nvSpPr>
          <p:cNvPr id="6" name="TextBox 7"/>
          <p:cNvSpPr txBox="1"/>
          <p:nvPr/>
        </p:nvSpPr>
        <p:spPr>
          <a:xfrm>
            <a:off x="14097913" y="4795898"/>
            <a:ext cx="2646893" cy="461537"/>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2399"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DUYGUSAL</a:t>
            </a:r>
          </a:p>
        </p:txBody>
      </p:sp>
      <p:sp>
        <p:nvSpPr>
          <p:cNvPr id="7" name="TextBox 8"/>
          <p:cNvSpPr txBox="1"/>
          <p:nvPr/>
        </p:nvSpPr>
        <p:spPr>
          <a:xfrm>
            <a:off x="13777267" y="7611468"/>
            <a:ext cx="2049208" cy="461537"/>
          </a:xfrm>
          <a:prstGeom prst="rect">
            <a:avLst/>
          </a:prstGeom>
          <a:noFill/>
        </p:spPr>
        <p:txBody>
          <a:bodyPr wrap="square" rtlCol="0">
            <a:spAutoFit/>
          </a:bodyPr>
          <a:lstStyle/>
          <a:p>
            <a:r>
              <a:rPr lang="en-US" sz="2399"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FİZİKSEL</a:t>
            </a:r>
          </a:p>
        </p:txBody>
      </p:sp>
      <p:sp>
        <p:nvSpPr>
          <p:cNvPr id="8" name="TextBox 9"/>
          <p:cNvSpPr txBox="1"/>
          <p:nvPr/>
        </p:nvSpPr>
        <p:spPr>
          <a:xfrm>
            <a:off x="12408827" y="2158530"/>
            <a:ext cx="2446624" cy="523220"/>
          </a:xfrm>
          <a:prstGeom prst="rect">
            <a:avLst/>
          </a:prstGeom>
          <a:noFill/>
        </p:spPr>
        <p:txBody>
          <a:bodyPr wrap="square" rtlCol="0">
            <a:spAutoFit/>
          </a:bodyPr>
          <a:lstStyle/>
          <a:p>
            <a:r>
              <a:rPr lang="tr-TR"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RUHSAL</a:t>
            </a:r>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
        <p:nvSpPr>
          <p:cNvPr id="10" name="Heart 5"/>
          <p:cNvSpPr/>
          <p:nvPr/>
        </p:nvSpPr>
        <p:spPr>
          <a:xfrm>
            <a:off x="12816827" y="4732481"/>
            <a:ext cx="725512" cy="584884"/>
          </a:xfrm>
          <a:prstGeom prst="hear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p>
        </p:txBody>
      </p:sp>
      <p:pic>
        <p:nvPicPr>
          <p:cNvPr id="12" name="Picture 13"/>
          <p:cNvPicPr>
            <a:picLocks noChangeAspect="1"/>
          </p:cNvPicPr>
          <p:nvPr/>
        </p:nvPicPr>
        <p:blipFill rotWithShape="1">
          <a:blip r:embed="rId4"/>
          <a:srcRect l="10096" t="7435" r="11335" b="12658"/>
          <a:stretch/>
        </p:blipFill>
        <p:spPr>
          <a:xfrm>
            <a:off x="16374471" y="2681750"/>
            <a:ext cx="2857521" cy="290616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Metin kutusu 1">
            <a:extLst>
              <a:ext uri="{FF2B5EF4-FFF2-40B4-BE49-F238E27FC236}">
                <a16:creationId xmlns:a16="http://schemas.microsoft.com/office/drawing/2014/main" id="{B373A92C-ECE1-654E-2A81-AC6494B941E5}"/>
              </a:ext>
            </a:extLst>
          </p:cNvPr>
          <p:cNvSpPr txBox="1"/>
          <p:nvPr/>
        </p:nvSpPr>
        <p:spPr>
          <a:xfrm>
            <a:off x="318440" y="356027"/>
            <a:ext cx="15959727" cy="802848"/>
          </a:xfrm>
          <a:prstGeom prst="rect">
            <a:avLst/>
          </a:prstGeom>
          <a:noFill/>
        </p:spPr>
        <p:txBody>
          <a:bodyPr wrap="square" rtlCol="0">
            <a:spAutoFit/>
          </a:bodyPr>
          <a:lstStyle/>
          <a:p>
            <a:r>
              <a:rPr lang="tr-TR" sz="4617" b="1" dirty="0">
                <a:solidFill>
                  <a:srgbClr val="114533"/>
                </a:solidFill>
              </a:rPr>
              <a:t>KURAMLARA GÖRE </a:t>
            </a:r>
          </a:p>
        </p:txBody>
      </p:sp>
    </p:spTree>
    <p:extLst>
      <p:ext uri="{BB962C8B-B14F-4D97-AF65-F5344CB8AC3E}">
        <p14:creationId xmlns:p14="http://schemas.microsoft.com/office/powerpoint/2010/main" val="1737713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3"/>
          <p:cNvSpPr>
            <a:spLocks noChangeAspect="1" noChangeArrowheads="1" noTextEdit="1"/>
          </p:cNvSpPr>
          <p:nvPr/>
        </p:nvSpPr>
        <p:spPr bwMode="auto">
          <a:xfrm>
            <a:off x="1583723" y="4021218"/>
            <a:ext cx="295802" cy="36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50781" tIns="75390" rIns="150781" bIns="75390" numCol="1" anchor="t" anchorCtr="0" compatLnSpc="1">
            <a:prstTxWarp prst="textNoShape">
              <a:avLst/>
            </a:prstTxWarp>
          </a:bodyPr>
          <a:lstStyle/>
          <a:p>
            <a:endParaRPr lang="tr-TR" sz="2968"/>
          </a:p>
        </p:txBody>
      </p:sp>
      <p:sp>
        <p:nvSpPr>
          <p:cNvPr id="2" name="Metin kutusu 1">
            <a:extLst>
              <a:ext uri="{FF2B5EF4-FFF2-40B4-BE49-F238E27FC236}">
                <a16:creationId xmlns:a16="http://schemas.microsoft.com/office/drawing/2014/main" id="{AA1F030F-80A4-21F0-A89E-C77D1C821A9B}"/>
              </a:ext>
            </a:extLst>
          </p:cNvPr>
          <p:cNvSpPr txBox="1"/>
          <p:nvPr/>
        </p:nvSpPr>
        <p:spPr>
          <a:xfrm>
            <a:off x="2851150" y="4254291"/>
            <a:ext cx="14401800" cy="2800767"/>
          </a:xfrm>
          <a:prstGeom prst="rect">
            <a:avLst/>
          </a:prstGeom>
          <a:noFill/>
        </p:spPr>
        <p:txBody>
          <a:bodyPr wrap="square" rtlCol="0">
            <a:spAutoFit/>
          </a:bodyPr>
          <a:lstStyle/>
          <a:p>
            <a:pPr algn="ctr"/>
            <a:r>
              <a:rPr lang="tr-TR" sz="8800" b="1" dirty="0">
                <a:solidFill>
                  <a:srgbClr val="4BB74E"/>
                </a:solidFill>
                <a:latin typeface="Aptos" panose="020B0004020202020204" pitchFamily="34" charset="0"/>
              </a:rPr>
              <a:t>TRAVMA </a:t>
            </a:r>
          </a:p>
          <a:p>
            <a:pPr algn="ctr"/>
            <a:r>
              <a:rPr lang="tr-TR" sz="8800" b="1" dirty="0">
                <a:solidFill>
                  <a:srgbClr val="4BB74E"/>
                </a:solidFill>
                <a:latin typeface="Aptos" panose="020B0004020202020204" pitchFamily="34" charset="0"/>
              </a:rPr>
              <a:t>VE BAĞIMLILIK</a:t>
            </a:r>
          </a:p>
        </p:txBody>
      </p:sp>
    </p:spTree>
    <p:extLst>
      <p:ext uri="{BB962C8B-B14F-4D97-AF65-F5344CB8AC3E}">
        <p14:creationId xmlns:p14="http://schemas.microsoft.com/office/powerpoint/2010/main" val="326440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3" name="Metin kutusu 2102"/>
          <p:cNvSpPr txBox="1"/>
          <p:nvPr/>
        </p:nvSpPr>
        <p:spPr>
          <a:xfrm>
            <a:off x="1414724" y="3597275"/>
            <a:ext cx="17119898" cy="2800767"/>
          </a:xfrm>
          <a:prstGeom prst="rect">
            <a:avLst/>
          </a:prstGeom>
          <a:noFill/>
        </p:spPr>
        <p:txBody>
          <a:bodyPr wrap="square" rtlCol="0">
            <a:spAutoFit/>
          </a:bodyPr>
          <a:lstStyle/>
          <a:p>
            <a:pPr algn="just"/>
            <a:r>
              <a:rPr lang="tr-TR" sz="4400" dirty="0"/>
              <a:t>Kişinin başa çıkma yeteneğini aşan olaylar ruhsal açıdan </a:t>
            </a:r>
            <a:r>
              <a:rPr lang="tr-TR" sz="4400" dirty="0" err="1"/>
              <a:t>travmatik</a:t>
            </a:r>
            <a:r>
              <a:rPr lang="tr-TR" sz="4400" dirty="0"/>
              <a:t> olaylardır. Kendisine veya başkalarına yönelik tehdit hisseden kişi, bu duruma karşı korku ve çaresizlik duygusuyla olayı yeniden yaşıyormuş gibi hissetmeye ve ona göre tepki vermeye devam edebilir (</a:t>
            </a:r>
            <a:r>
              <a:rPr lang="tr-TR" sz="4400" dirty="0" err="1"/>
              <a:t>Sadock</a:t>
            </a:r>
            <a:r>
              <a:rPr lang="tr-TR" sz="4400" dirty="0"/>
              <a:t>, 2005).</a:t>
            </a:r>
          </a:p>
        </p:txBody>
      </p:sp>
      <p:sp>
        <p:nvSpPr>
          <p:cNvPr id="4" name="AutoShape 3"/>
          <p:cNvSpPr>
            <a:spLocks noChangeAspect="1" noChangeArrowheads="1" noTextEdit="1"/>
          </p:cNvSpPr>
          <p:nvPr/>
        </p:nvSpPr>
        <p:spPr bwMode="auto">
          <a:xfrm>
            <a:off x="1583723" y="4021218"/>
            <a:ext cx="295802" cy="3664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150781" tIns="75390" rIns="150781" bIns="75390" numCol="1" anchor="t" anchorCtr="0" compatLnSpc="1">
            <a:prstTxWarp prst="textNoShape">
              <a:avLst/>
            </a:prstTxWarp>
          </a:bodyPr>
          <a:lstStyle/>
          <a:p>
            <a:endParaRPr lang="tr-TR" sz="2968"/>
          </a:p>
        </p:txBody>
      </p:sp>
      <p:sp>
        <p:nvSpPr>
          <p:cNvPr id="5" name="Metin kutusu 4">
            <a:extLst>
              <a:ext uri="{FF2B5EF4-FFF2-40B4-BE49-F238E27FC236}">
                <a16:creationId xmlns:a16="http://schemas.microsoft.com/office/drawing/2014/main" id="{079EFE5F-EF7B-49F1-A62D-429308F82AFE}"/>
              </a:ext>
            </a:extLst>
          </p:cNvPr>
          <p:cNvSpPr txBox="1"/>
          <p:nvPr/>
        </p:nvSpPr>
        <p:spPr>
          <a:xfrm>
            <a:off x="1575145" y="2149475"/>
            <a:ext cx="16799055" cy="802848"/>
          </a:xfrm>
          <a:prstGeom prst="rect">
            <a:avLst/>
          </a:prstGeom>
          <a:noFill/>
        </p:spPr>
        <p:txBody>
          <a:bodyPr wrap="square" rtlCol="0">
            <a:spAutoFit/>
          </a:bodyPr>
          <a:lstStyle/>
          <a:p>
            <a:r>
              <a:rPr lang="tr-TR" sz="4617" b="1" dirty="0">
                <a:solidFill>
                  <a:srgbClr val="036D26"/>
                </a:solidFill>
              </a:rPr>
              <a:t>Travma:</a:t>
            </a:r>
            <a:endParaRPr lang="tr-TR" sz="3298" dirty="0">
              <a:solidFill>
                <a:srgbClr val="036D26"/>
              </a:solidFill>
            </a:endParaRPr>
          </a:p>
        </p:txBody>
      </p:sp>
    </p:spTree>
    <p:extLst>
      <p:ext uri="{BB962C8B-B14F-4D97-AF65-F5344CB8AC3E}">
        <p14:creationId xmlns:p14="http://schemas.microsoft.com/office/powerpoint/2010/main" val="2738673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103"/>
                                        </p:tgtEl>
                                        <p:attrNameLst>
                                          <p:attrName>style.visibility</p:attrName>
                                        </p:attrNameLst>
                                      </p:cBhvr>
                                      <p:to>
                                        <p:strVal val="visible"/>
                                      </p:to>
                                    </p:set>
                                    <p:animEffect transition="in" filter="fade">
                                      <p:cBhvr>
                                        <p:cTn id="7" dur="1000"/>
                                        <p:tgtEl>
                                          <p:spTgt spid="2103"/>
                                        </p:tgtEl>
                                      </p:cBhvr>
                                    </p:animEffect>
                                    <p:anim calcmode="lin" valueType="num">
                                      <p:cBhvr>
                                        <p:cTn id="8" dur="1000" fill="hold"/>
                                        <p:tgtEl>
                                          <p:spTgt spid="2103"/>
                                        </p:tgtEl>
                                        <p:attrNameLst>
                                          <p:attrName>ppt_x</p:attrName>
                                        </p:attrNameLst>
                                      </p:cBhvr>
                                      <p:tavLst>
                                        <p:tav tm="0">
                                          <p:val>
                                            <p:strVal val="#ppt_x"/>
                                          </p:val>
                                        </p:tav>
                                        <p:tav tm="100000">
                                          <p:val>
                                            <p:strVal val="#ppt_x"/>
                                          </p:val>
                                        </p:tav>
                                      </p:tavLst>
                                    </p:anim>
                                    <p:anim calcmode="lin" valueType="num">
                                      <p:cBhvr>
                                        <p:cTn id="9" dur="1000" fill="hold"/>
                                        <p:tgtEl>
                                          <p:spTgt spid="21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167992" y="2454275"/>
            <a:ext cx="16799055" cy="802848"/>
          </a:xfrm>
          <a:prstGeom prst="rect">
            <a:avLst/>
          </a:prstGeom>
          <a:noFill/>
        </p:spPr>
        <p:txBody>
          <a:bodyPr wrap="square" rtlCol="0">
            <a:spAutoFit/>
          </a:bodyPr>
          <a:lstStyle/>
          <a:p>
            <a:r>
              <a:rPr lang="tr-TR" sz="4617" b="1" dirty="0">
                <a:solidFill>
                  <a:srgbClr val="036D26"/>
                </a:solidFill>
              </a:rPr>
              <a:t>Travma sonrası stres </a:t>
            </a:r>
            <a:r>
              <a:rPr lang="tr-TR" sz="4400" b="1" dirty="0">
                <a:solidFill>
                  <a:srgbClr val="036D26"/>
                </a:solidFill>
              </a:rPr>
              <a:t>tepkileri</a:t>
            </a:r>
            <a:endParaRPr lang="tr-TR" sz="3298" dirty="0">
              <a:solidFill>
                <a:srgbClr val="036D26"/>
              </a:solidFill>
            </a:endParaRPr>
          </a:p>
        </p:txBody>
      </p:sp>
      <p:sp>
        <p:nvSpPr>
          <p:cNvPr id="4" name="Google Shape;185;p8">
            <a:extLst>
              <a:ext uri="{FF2B5EF4-FFF2-40B4-BE49-F238E27FC236}">
                <a16:creationId xmlns:a16="http://schemas.microsoft.com/office/drawing/2014/main" id="{0DB5A19E-4407-458C-976E-449926FF2098}"/>
              </a:ext>
            </a:extLst>
          </p:cNvPr>
          <p:cNvSpPr/>
          <p:nvPr/>
        </p:nvSpPr>
        <p:spPr>
          <a:xfrm>
            <a:off x="1149628" y="3853339"/>
            <a:ext cx="4347188" cy="4212272"/>
          </a:xfrm>
          <a:prstGeom prst="rect">
            <a:avLst/>
          </a:prstGeom>
          <a:noFill/>
          <a:ln>
            <a:noFill/>
          </a:ln>
        </p:spPr>
        <p:txBody>
          <a:bodyPr spcFirstLastPara="1" wrap="square" lIns="150756" tIns="75357" rIns="150756" bIns="75357" anchor="t" anchorCtr="0">
            <a:spAutoFit/>
          </a:bodyPr>
          <a:lstStyle/>
          <a:p>
            <a:r>
              <a:rPr lang="tr-TR" sz="3298" b="1" dirty="0"/>
              <a:t>1. Duygusal Tepkiler</a:t>
            </a:r>
            <a:endParaRPr lang="tr-TR" sz="3298" dirty="0"/>
          </a:p>
          <a:p>
            <a:pPr marL="471202" indent="-471202">
              <a:buFont typeface="Arial" panose="020B0604020202020204" pitchFamily="34" charset="0"/>
              <a:buChar char="•"/>
            </a:pPr>
            <a:r>
              <a:rPr lang="tr-TR" sz="3298" dirty="0"/>
              <a:t>Şok</a:t>
            </a:r>
          </a:p>
          <a:p>
            <a:pPr marL="471202" indent="-471202">
              <a:buFont typeface="Arial" panose="020B0604020202020204" pitchFamily="34" charset="0"/>
              <a:buChar char="•"/>
            </a:pPr>
            <a:r>
              <a:rPr lang="tr-TR" sz="3298" dirty="0"/>
              <a:t>Kendini suçlama</a:t>
            </a:r>
          </a:p>
          <a:p>
            <a:pPr marL="471202" indent="-471202">
              <a:buFont typeface="Arial" panose="020B0604020202020204" pitchFamily="34" charset="0"/>
              <a:buChar char="•"/>
            </a:pPr>
            <a:r>
              <a:rPr lang="tr-TR" sz="3298" dirty="0"/>
              <a:t>Öfke</a:t>
            </a:r>
          </a:p>
          <a:p>
            <a:pPr marL="471202" indent="-471202">
              <a:buFont typeface="Arial" panose="020B0604020202020204" pitchFamily="34" charset="0"/>
              <a:buChar char="•"/>
            </a:pPr>
            <a:r>
              <a:rPr lang="tr-TR" sz="3298" dirty="0"/>
              <a:t>Huzursuzluk</a:t>
            </a:r>
          </a:p>
          <a:p>
            <a:pPr marL="471202" indent="-471202">
              <a:buFont typeface="Arial" panose="020B0604020202020204" pitchFamily="34" charset="0"/>
              <a:buChar char="•"/>
            </a:pPr>
            <a:r>
              <a:rPr lang="tr-TR" sz="3298" dirty="0"/>
              <a:t>Korku ve kaygı</a:t>
            </a:r>
          </a:p>
          <a:p>
            <a:pPr marL="471202" indent="-471202">
              <a:buFont typeface="Arial" panose="020B0604020202020204" pitchFamily="34" charset="0"/>
              <a:buChar char="•"/>
            </a:pPr>
            <a:r>
              <a:rPr lang="tr-TR" sz="3298" dirty="0"/>
              <a:t>Çaresizlik</a:t>
            </a:r>
          </a:p>
          <a:p>
            <a:pPr marL="471202" indent="-471202">
              <a:buFont typeface="Arial" panose="020B0604020202020204" pitchFamily="34" charset="0"/>
              <a:buChar char="•"/>
            </a:pPr>
            <a:r>
              <a:rPr lang="tr-TR" sz="3298" dirty="0" err="1"/>
              <a:t>Dissosiyasyon</a:t>
            </a:r>
            <a:endParaRPr lang="tr-TR" sz="3298" dirty="0"/>
          </a:p>
        </p:txBody>
      </p:sp>
      <p:sp>
        <p:nvSpPr>
          <p:cNvPr id="5" name="Google Shape;185;p8">
            <a:extLst>
              <a:ext uri="{FF2B5EF4-FFF2-40B4-BE49-F238E27FC236}">
                <a16:creationId xmlns:a16="http://schemas.microsoft.com/office/drawing/2014/main" id="{3132AF2F-45E5-4EE8-AB9D-F3DAD1A54E2B}"/>
              </a:ext>
            </a:extLst>
          </p:cNvPr>
          <p:cNvSpPr/>
          <p:nvPr/>
        </p:nvSpPr>
        <p:spPr>
          <a:xfrm>
            <a:off x="14861764" y="3853336"/>
            <a:ext cx="4504628" cy="4212272"/>
          </a:xfrm>
          <a:prstGeom prst="rect">
            <a:avLst/>
          </a:prstGeom>
          <a:noFill/>
          <a:ln>
            <a:noFill/>
          </a:ln>
        </p:spPr>
        <p:txBody>
          <a:bodyPr spcFirstLastPara="1" wrap="square" lIns="150756" tIns="75357" rIns="150756" bIns="75357" anchor="t" anchorCtr="0">
            <a:spAutoFit/>
          </a:bodyPr>
          <a:lstStyle/>
          <a:p>
            <a:r>
              <a:rPr lang="tr-TR" sz="3298" b="1" dirty="0"/>
              <a:t>3. Bilişsel Tepkiler</a:t>
            </a:r>
            <a:endParaRPr lang="tr-TR" sz="3298" dirty="0"/>
          </a:p>
          <a:p>
            <a:pPr marL="471202" indent="-471202">
              <a:buFont typeface="Arial" panose="020B0604020202020204" pitchFamily="34" charset="0"/>
              <a:buChar char="•"/>
            </a:pPr>
            <a:r>
              <a:rPr lang="tr-TR" sz="3298" dirty="0"/>
              <a:t>Algısal ve işitsel çarpıtmalar</a:t>
            </a:r>
          </a:p>
          <a:p>
            <a:pPr marL="471202" indent="-471202">
              <a:buFont typeface="Arial" panose="020B0604020202020204" pitchFamily="34" charset="0"/>
              <a:buChar char="•"/>
            </a:pPr>
            <a:r>
              <a:rPr lang="tr-TR" sz="3298" dirty="0"/>
              <a:t>Zaman kavramı algısında değişiklik</a:t>
            </a:r>
          </a:p>
          <a:p>
            <a:pPr marL="471202" indent="-471202">
              <a:buFont typeface="Arial" panose="020B0604020202020204" pitchFamily="34" charset="0"/>
              <a:buChar char="•"/>
            </a:pPr>
            <a:r>
              <a:rPr lang="tr-TR" sz="3298" dirty="0"/>
              <a:t>Rahatsız edici imgeler</a:t>
            </a:r>
          </a:p>
          <a:p>
            <a:pPr marL="471202" indent="-471202">
              <a:buFont typeface="Arial" panose="020B0604020202020204" pitchFamily="34" charset="0"/>
              <a:buChar char="•"/>
            </a:pPr>
            <a:r>
              <a:rPr lang="tr-TR" sz="3298" dirty="0"/>
              <a:t>Beden algısında değişiklik</a:t>
            </a:r>
          </a:p>
        </p:txBody>
      </p:sp>
      <p:sp>
        <p:nvSpPr>
          <p:cNvPr id="6" name="Google Shape;185;p8">
            <a:extLst>
              <a:ext uri="{FF2B5EF4-FFF2-40B4-BE49-F238E27FC236}">
                <a16:creationId xmlns:a16="http://schemas.microsoft.com/office/drawing/2014/main" id="{B0C1C4BD-0249-4367-AD63-327AE83861AD}"/>
              </a:ext>
            </a:extLst>
          </p:cNvPr>
          <p:cNvSpPr/>
          <p:nvPr/>
        </p:nvSpPr>
        <p:spPr>
          <a:xfrm>
            <a:off x="8129756" y="3853339"/>
            <a:ext cx="4347188" cy="3197250"/>
          </a:xfrm>
          <a:prstGeom prst="rect">
            <a:avLst/>
          </a:prstGeom>
          <a:noFill/>
          <a:ln>
            <a:noFill/>
          </a:ln>
        </p:spPr>
        <p:txBody>
          <a:bodyPr spcFirstLastPara="1" wrap="square" lIns="150756" tIns="75357" rIns="150756" bIns="75357" anchor="t" anchorCtr="0">
            <a:spAutoFit/>
          </a:bodyPr>
          <a:lstStyle/>
          <a:p>
            <a:r>
              <a:rPr lang="tr-TR" sz="3298" b="1" dirty="0"/>
              <a:t>2. Fizyolojik Tepkiler</a:t>
            </a:r>
          </a:p>
          <a:p>
            <a:pPr marL="565442" indent="-565442">
              <a:buFont typeface="Arial" panose="020B0604020202020204" pitchFamily="34" charset="0"/>
              <a:buChar char="•"/>
            </a:pPr>
            <a:r>
              <a:rPr lang="tr-TR" sz="3298" dirty="0"/>
              <a:t>Yorgunluk</a:t>
            </a:r>
          </a:p>
          <a:p>
            <a:pPr marL="565442" indent="-565442">
              <a:buFont typeface="Arial" panose="020B0604020202020204" pitchFamily="34" charset="0"/>
              <a:buChar char="•"/>
            </a:pPr>
            <a:r>
              <a:rPr lang="tr-TR" sz="3298" dirty="0"/>
              <a:t>Bitkinlik</a:t>
            </a:r>
          </a:p>
          <a:p>
            <a:pPr marL="565442" indent="-565442">
              <a:buFont typeface="Arial" panose="020B0604020202020204" pitchFamily="34" charset="0"/>
              <a:buChar char="•"/>
            </a:pPr>
            <a:r>
              <a:rPr lang="tr-TR" sz="3298" dirty="0"/>
              <a:t>Uyku sorunları</a:t>
            </a:r>
          </a:p>
          <a:p>
            <a:pPr marL="565442" indent="-565442">
              <a:buFont typeface="Arial" panose="020B0604020202020204" pitchFamily="34" charset="0"/>
              <a:buChar char="•"/>
            </a:pPr>
            <a:r>
              <a:rPr lang="tr-TR" sz="3298" dirty="0"/>
              <a:t>Somatik yakınmalar</a:t>
            </a:r>
          </a:p>
          <a:p>
            <a:pPr marL="565442" indent="-565442">
              <a:buFont typeface="Arial" panose="020B0604020202020204" pitchFamily="34" charset="0"/>
              <a:buChar char="•"/>
            </a:pPr>
            <a:r>
              <a:rPr lang="tr-TR" sz="3298" dirty="0"/>
              <a:t>İştah bozuklukları</a:t>
            </a:r>
          </a:p>
        </p:txBody>
      </p:sp>
    </p:spTree>
    <p:extLst>
      <p:ext uri="{BB962C8B-B14F-4D97-AF65-F5344CB8AC3E}">
        <p14:creationId xmlns:p14="http://schemas.microsoft.com/office/powerpoint/2010/main" val="388534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5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289050" y="1616075"/>
            <a:ext cx="16857706" cy="8457380"/>
          </a:xfrm>
          <a:prstGeom prst="rect">
            <a:avLst/>
          </a:prstGeom>
          <a:noFill/>
        </p:spPr>
        <p:txBody>
          <a:bodyPr wrap="square" rtlCol="0">
            <a:spAutoFit/>
          </a:bodyPr>
          <a:lstStyle/>
          <a:p>
            <a:pPr algn="just"/>
            <a:r>
              <a:rPr lang="tr-TR" sz="4000" b="1" dirty="0">
                <a:solidFill>
                  <a:srgbClr val="036D26"/>
                </a:solidFill>
              </a:rPr>
              <a:t>Travma ve Bağımlılık İlişkisi</a:t>
            </a:r>
          </a:p>
          <a:p>
            <a:pPr algn="just"/>
            <a:endParaRPr lang="tr-TR" sz="3600" b="1" dirty="0">
              <a:solidFill>
                <a:srgbClr val="036D26"/>
              </a:solidFill>
            </a:endParaRPr>
          </a:p>
          <a:p>
            <a:pPr marL="565442" indent="-565442" algn="just">
              <a:buFont typeface="Arial" panose="020B0604020202020204" pitchFamily="34" charset="0"/>
              <a:buChar char="•"/>
            </a:pPr>
            <a:r>
              <a:rPr lang="tr-TR" sz="3600" dirty="0"/>
              <a:t>Çalışmalar, istismar, şiddet, ihmal veya sevilen birinin ölümü gibi </a:t>
            </a:r>
            <a:r>
              <a:rPr lang="tr-TR" sz="3600" dirty="0" err="1"/>
              <a:t>travmatik</a:t>
            </a:r>
            <a:r>
              <a:rPr lang="tr-TR" sz="3600" dirty="0"/>
              <a:t>, aşırı stresli deneyimlerin bir kişiyi madde kullanım bozukluğu geliştirmeye daha yatkın hale getirdiğini göstermektedir. Travma geçirmiş veya kronik stres yaşamış biri, uyuşturucu ve alkol gibi maddeleri kendi kendine ilaçlama yöntemi olarak kullanabilir. Hissettikleri sıkıntıyla veya travma sonrası stres bozukluğu (TSSB) gibi ilgili ruhsal hastalıkların semptomlarıyla geçici olarak başa çıkmak için maddeler kullanabilirler (NIDA). </a:t>
            </a:r>
          </a:p>
          <a:p>
            <a:pPr marL="565442" indent="-565442" algn="just">
              <a:buFont typeface="Arial" panose="020B0604020202020204" pitchFamily="34" charset="0"/>
              <a:buChar char="•"/>
            </a:pPr>
            <a:endParaRPr lang="tr-TR" sz="3600" dirty="0"/>
          </a:p>
          <a:p>
            <a:pPr marL="565442" indent="-565442" algn="just">
              <a:buFont typeface="Arial" panose="020B0604020202020204" pitchFamily="34" charset="0"/>
              <a:buChar char="•"/>
            </a:pPr>
            <a:r>
              <a:rPr lang="tr-TR" sz="3600" dirty="0"/>
              <a:t>Bunlara ek olarak bağımlı bireylerin </a:t>
            </a:r>
            <a:r>
              <a:rPr lang="tr-TR" sz="3600" dirty="0" err="1"/>
              <a:t>travmatik</a:t>
            </a:r>
            <a:r>
              <a:rPr lang="tr-TR" sz="3600" dirty="0"/>
              <a:t> olaylara maruz kalma ihtimalleri bağımlı olmayan bireylere kıyasla oldukça fazladır. Bunun nedeni ise bağımlı bireylerin maddeyi bulmak ve aramak için tehlikeli yer ve kişilerle daha çok temasta olmasıdır. Bağımlı bireylerin riskli çevreye sahip olması, </a:t>
            </a:r>
            <a:r>
              <a:rPr lang="tr-TR" sz="3600" dirty="0" err="1"/>
              <a:t>travmatik</a:t>
            </a:r>
            <a:r>
              <a:rPr lang="tr-TR" sz="3600" dirty="0"/>
              <a:t> olaya maruz kalma ihtimalini arttırmaktadır (</a:t>
            </a:r>
            <a:r>
              <a:rPr lang="tr-TR" sz="3600" dirty="0" err="1"/>
              <a:t>Haspolat</a:t>
            </a:r>
            <a:r>
              <a:rPr lang="tr-TR" sz="3600" dirty="0"/>
              <a:t>, 2019).</a:t>
            </a:r>
          </a:p>
          <a:p>
            <a:pPr algn="just"/>
            <a:endParaRPr lang="tr-TR" sz="3958" dirty="0"/>
          </a:p>
        </p:txBody>
      </p:sp>
    </p:spTree>
    <p:extLst>
      <p:ext uri="{BB962C8B-B14F-4D97-AF65-F5344CB8AC3E}">
        <p14:creationId xmlns:p14="http://schemas.microsoft.com/office/powerpoint/2010/main" val="38095125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4A9A1-3234-181C-23F4-94917793D70C}"/>
            </a:ext>
          </a:extLst>
        </p:cNvPr>
        <p:cNvGrpSpPr/>
        <p:nvPr/>
      </p:nvGrpSpPr>
      <p:grpSpPr>
        <a:xfrm>
          <a:off x="0" y="0"/>
          <a:ext cx="0" cy="0"/>
          <a:chOff x="0" y="0"/>
          <a:chExt cx="0" cy="0"/>
        </a:xfrm>
      </p:grpSpPr>
      <p:sp>
        <p:nvSpPr>
          <p:cNvPr id="40" name="object 3">
            <a:extLst>
              <a:ext uri="{FF2B5EF4-FFF2-40B4-BE49-F238E27FC236}">
                <a16:creationId xmlns:a16="http://schemas.microsoft.com/office/drawing/2014/main" id="{078AB41C-0112-0AB8-E25D-219BCBAC1876}"/>
              </a:ext>
            </a:extLst>
          </p:cNvPr>
          <p:cNvSpPr txBox="1"/>
          <p:nvPr/>
        </p:nvSpPr>
        <p:spPr>
          <a:xfrm>
            <a:off x="603250" y="2911475"/>
            <a:ext cx="10064409" cy="7540455"/>
          </a:xfrm>
          <a:prstGeom prst="rect">
            <a:avLst/>
          </a:prstGeom>
        </p:spPr>
        <p:txBody>
          <a:bodyPr vert="horz" wrap="square" lIns="0" tIns="0" rIns="0" bIns="0" rtlCol="0">
            <a:normAutofit/>
          </a:bodyPr>
          <a:lstStyle/>
          <a:p>
            <a:pPr marL="571500" indent="-571500" algn="just">
              <a:spcBef>
                <a:spcPts val="1200"/>
              </a:spcBef>
              <a:spcAft>
                <a:spcPts val="1200"/>
              </a:spcAft>
              <a:buFont typeface="Arial" panose="020B0604020202020204" pitchFamily="34" charset="0"/>
              <a:buChar char="•"/>
            </a:pPr>
            <a:r>
              <a:rPr lang="en-US" sz="4000" b="1" u="sng" dirty="0" err="1">
                <a:latin typeface="+mn-lt"/>
                <a:ea typeface="+mn-ea"/>
                <a:cs typeface="+mn-cs"/>
              </a:rPr>
              <a:t>Sözlük</a:t>
            </a:r>
            <a:r>
              <a:rPr lang="en-US" sz="4000" b="1" u="sng" dirty="0">
                <a:latin typeface="+mn-lt"/>
                <a:ea typeface="+mn-ea"/>
                <a:cs typeface="+mn-cs"/>
              </a:rPr>
              <a:t>;</a:t>
            </a:r>
            <a:r>
              <a:rPr lang="tr-TR" sz="4000" b="1" dirty="0">
                <a:latin typeface="+mn-lt"/>
                <a:ea typeface="+mn-ea"/>
                <a:cs typeface="+mn-cs"/>
              </a:rPr>
              <a:t> </a:t>
            </a:r>
            <a:r>
              <a:rPr lang="en-US" sz="4000" dirty="0" err="1">
                <a:latin typeface="+mn-lt"/>
                <a:ea typeface="+mn-ea"/>
                <a:cs typeface="+mn-cs"/>
              </a:rPr>
              <a:t>Hoşa</a:t>
            </a:r>
            <a:r>
              <a:rPr lang="en-US" sz="4000" dirty="0">
                <a:latin typeface="+mn-lt"/>
                <a:ea typeface="+mn-ea"/>
                <a:cs typeface="+mn-cs"/>
              </a:rPr>
              <a:t> </a:t>
            </a:r>
            <a:r>
              <a:rPr lang="en-US" sz="4000" dirty="0" err="1">
                <a:latin typeface="+mn-lt"/>
                <a:ea typeface="+mn-ea"/>
                <a:cs typeface="+mn-cs"/>
              </a:rPr>
              <a:t>giden</a:t>
            </a:r>
            <a:r>
              <a:rPr lang="en-US" sz="4000" dirty="0">
                <a:latin typeface="+mn-lt"/>
                <a:ea typeface="+mn-ea"/>
                <a:cs typeface="+mn-cs"/>
              </a:rPr>
              <a:t> </a:t>
            </a:r>
            <a:r>
              <a:rPr lang="en-US" sz="4000" dirty="0" err="1">
                <a:latin typeface="+mn-lt"/>
                <a:ea typeface="+mn-ea"/>
                <a:cs typeface="+mn-cs"/>
              </a:rPr>
              <a:t>duygulanma</a:t>
            </a:r>
            <a:r>
              <a:rPr lang="en-US" sz="4000" dirty="0">
                <a:latin typeface="+mn-lt"/>
                <a:ea typeface="+mn-ea"/>
                <a:cs typeface="+mn-cs"/>
              </a:rPr>
              <a:t>, </a:t>
            </a:r>
            <a:r>
              <a:rPr lang="en-US" sz="4000" dirty="0" err="1">
                <a:latin typeface="+mn-lt"/>
                <a:ea typeface="+mn-ea"/>
                <a:cs typeface="+mn-cs"/>
              </a:rPr>
              <a:t>hoşlanma</a:t>
            </a:r>
            <a:r>
              <a:rPr lang="en-US" sz="4000" dirty="0">
                <a:latin typeface="+mn-lt"/>
                <a:ea typeface="+mn-ea"/>
                <a:cs typeface="+mn-cs"/>
              </a:rPr>
              <a:t>, </a:t>
            </a:r>
            <a:r>
              <a:rPr lang="en-US" sz="4000" dirty="0" err="1">
                <a:latin typeface="+mn-lt"/>
                <a:ea typeface="+mn-ea"/>
                <a:cs typeface="+mn-cs"/>
              </a:rPr>
              <a:t>zevk</a:t>
            </a:r>
            <a:r>
              <a:rPr lang="en-US" sz="4000" dirty="0">
                <a:latin typeface="+mn-lt"/>
                <a:ea typeface="+mn-ea"/>
                <a:cs typeface="+mn-cs"/>
              </a:rPr>
              <a:t>. </a:t>
            </a:r>
          </a:p>
          <a:p>
            <a:pPr marL="571500" indent="-571500" algn="just">
              <a:spcBef>
                <a:spcPts val="1200"/>
              </a:spcBef>
              <a:spcAft>
                <a:spcPts val="1200"/>
              </a:spcAft>
              <a:buFont typeface="Arial" panose="020B0604020202020204" pitchFamily="34" charset="0"/>
              <a:buChar char="•"/>
            </a:pPr>
            <a:r>
              <a:rPr lang="en-US" sz="4000" b="1" u="sng" dirty="0" err="1">
                <a:latin typeface="+mn-lt"/>
                <a:ea typeface="+mn-ea"/>
                <a:cs typeface="+mn-cs"/>
              </a:rPr>
              <a:t>Felsefede</a:t>
            </a:r>
            <a:r>
              <a:rPr lang="en-US" sz="4000" b="1" u="sng" dirty="0">
                <a:latin typeface="+mn-lt"/>
                <a:ea typeface="+mn-ea"/>
                <a:cs typeface="+mn-cs"/>
              </a:rPr>
              <a:t>;</a:t>
            </a:r>
            <a:r>
              <a:rPr lang="en-US" sz="4000" b="1" dirty="0">
                <a:latin typeface="+mn-lt"/>
                <a:ea typeface="+mn-ea"/>
                <a:cs typeface="+mn-cs"/>
              </a:rPr>
              <a:t> </a:t>
            </a:r>
            <a:r>
              <a:rPr lang="en-US" sz="4000" dirty="0">
                <a:latin typeface="+mn-lt"/>
                <a:ea typeface="+mn-ea"/>
                <a:cs typeface="+mn-cs"/>
              </a:rPr>
              <a:t>Bir </a:t>
            </a:r>
            <a:r>
              <a:rPr lang="en-US" sz="4000" dirty="0" err="1">
                <a:latin typeface="+mn-lt"/>
                <a:ea typeface="+mn-ea"/>
                <a:cs typeface="+mn-cs"/>
              </a:rPr>
              <a:t>şeyden</a:t>
            </a:r>
            <a:r>
              <a:rPr lang="en-US" sz="4000" dirty="0">
                <a:latin typeface="+mn-lt"/>
                <a:ea typeface="+mn-ea"/>
                <a:cs typeface="+mn-cs"/>
              </a:rPr>
              <a:t> </a:t>
            </a:r>
            <a:r>
              <a:rPr lang="en-US" sz="4000" dirty="0" err="1">
                <a:latin typeface="+mn-lt"/>
                <a:ea typeface="+mn-ea"/>
                <a:cs typeface="+mn-cs"/>
              </a:rPr>
              <a:t>duyusal</a:t>
            </a:r>
            <a:r>
              <a:rPr lang="en-US" sz="4000" dirty="0">
                <a:latin typeface="+mn-lt"/>
                <a:ea typeface="+mn-ea"/>
                <a:cs typeface="+mn-cs"/>
              </a:rPr>
              <a:t> </a:t>
            </a:r>
            <a:r>
              <a:rPr lang="en-US" sz="4000" dirty="0" err="1">
                <a:latin typeface="+mn-lt"/>
                <a:ea typeface="+mn-ea"/>
                <a:cs typeface="+mn-cs"/>
              </a:rPr>
              <a:t>veya</a:t>
            </a:r>
            <a:r>
              <a:rPr lang="en-US" sz="4000" dirty="0">
                <a:latin typeface="+mn-lt"/>
                <a:ea typeface="+mn-ea"/>
                <a:cs typeface="+mn-cs"/>
              </a:rPr>
              <a:t> </a:t>
            </a:r>
            <a:r>
              <a:rPr lang="en-US" sz="4000" dirty="0" err="1">
                <a:latin typeface="+mn-lt"/>
                <a:ea typeface="+mn-ea"/>
                <a:cs typeface="+mn-cs"/>
              </a:rPr>
              <a:t>manevi</a:t>
            </a:r>
            <a:r>
              <a:rPr lang="en-US" sz="4000" dirty="0">
                <a:latin typeface="+mn-lt"/>
                <a:ea typeface="+mn-ea"/>
                <a:cs typeface="+mn-cs"/>
              </a:rPr>
              <a:t> </a:t>
            </a:r>
            <a:r>
              <a:rPr lang="en-US" sz="4000" dirty="0" err="1">
                <a:latin typeface="+mn-lt"/>
                <a:ea typeface="+mn-ea"/>
                <a:cs typeface="+mn-cs"/>
              </a:rPr>
              <a:t>sevinç</a:t>
            </a:r>
            <a:r>
              <a:rPr lang="en-US" sz="4000" dirty="0">
                <a:latin typeface="+mn-lt"/>
                <a:ea typeface="+mn-ea"/>
                <a:cs typeface="+mn-cs"/>
              </a:rPr>
              <a:t> </a:t>
            </a:r>
            <a:r>
              <a:rPr lang="en-US" sz="4000" dirty="0" err="1">
                <a:latin typeface="+mn-lt"/>
                <a:ea typeface="+mn-ea"/>
                <a:cs typeface="+mn-cs"/>
              </a:rPr>
              <a:t>duyma</a:t>
            </a:r>
            <a:r>
              <a:rPr lang="en-US" sz="4000" dirty="0">
                <a:latin typeface="+mn-lt"/>
                <a:ea typeface="+mn-ea"/>
                <a:cs typeface="+mn-cs"/>
              </a:rPr>
              <a:t>. </a:t>
            </a:r>
          </a:p>
          <a:p>
            <a:pPr marL="571500" indent="-571500" algn="just">
              <a:spcBef>
                <a:spcPts val="1200"/>
              </a:spcBef>
              <a:spcAft>
                <a:spcPts val="1200"/>
              </a:spcAft>
              <a:buFont typeface="Arial" panose="020B0604020202020204" pitchFamily="34" charset="0"/>
              <a:buChar char="•"/>
            </a:pPr>
            <a:r>
              <a:rPr lang="en-US" sz="4000" b="1" u="sng" dirty="0" err="1">
                <a:latin typeface="+mn-lt"/>
                <a:ea typeface="+mn-ea"/>
                <a:cs typeface="+mn-cs"/>
              </a:rPr>
              <a:t>Psikolojide</a:t>
            </a:r>
            <a:r>
              <a:rPr lang="en-US" sz="4000" u="sng" dirty="0">
                <a:latin typeface="+mn-lt"/>
                <a:ea typeface="+mn-ea"/>
                <a:cs typeface="+mn-cs"/>
              </a:rPr>
              <a:t>;</a:t>
            </a:r>
            <a:r>
              <a:rPr lang="en-US" sz="4000" dirty="0">
                <a:latin typeface="+mn-lt"/>
                <a:ea typeface="+mn-ea"/>
                <a:cs typeface="+mn-cs"/>
              </a:rPr>
              <a:t> </a:t>
            </a:r>
            <a:r>
              <a:rPr lang="en-US" sz="4000" dirty="0" err="1">
                <a:latin typeface="+mn-lt"/>
                <a:ea typeface="+mn-ea"/>
                <a:cs typeface="+mn-cs"/>
              </a:rPr>
              <a:t>Sürdürülmesi</a:t>
            </a:r>
            <a:r>
              <a:rPr lang="en-US" sz="4000" dirty="0">
                <a:latin typeface="+mn-lt"/>
                <a:ea typeface="+mn-ea"/>
                <a:cs typeface="+mn-cs"/>
              </a:rPr>
              <a:t> </a:t>
            </a:r>
            <a:r>
              <a:rPr lang="en-US" sz="4000" dirty="0" err="1">
                <a:latin typeface="+mn-lt"/>
                <a:ea typeface="+mn-ea"/>
                <a:cs typeface="+mn-cs"/>
              </a:rPr>
              <a:t>istenen</a:t>
            </a:r>
            <a:r>
              <a:rPr lang="en-US" sz="4000" dirty="0">
                <a:latin typeface="+mn-lt"/>
                <a:ea typeface="+mn-ea"/>
                <a:cs typeface="+mn-cs"/>
              </a:rPr>
              <a:t> </a:t>
            </a:r>
            <a:r>
              <a:rPr lang="en-US" sz="4000" dirty="0" err="1">
                <a:latin typeface="+mn-lt"/>
                <a:ea typeface="+mn-ea"/>
                <a:cs typeface="+mn-cs"/>
              </a:rPr>
              <a:t>ılımlı</a:t>
            </a:r>
            <a:r>
              <a:rPr lang="en-US" sz="4000" dirty="0">
                <a:latin typeface="+mn-lt"/>
                <a:ea typeface="+mn-ea"/>
                <a:cs typeface="+mn-cs"/>
              </a:rPr>
              <a:t> </a:t>
            </a:r>
            <a:r>
              <a:rPr lang="en-US" sz="4000" dirty="0" err="1">
                <a:latin typeface="+mn-lt"/>
                <a:ea typeface="+mn-ea"/>
                <a:cs typeface="+mn-cs"/>
              </a:rPr>
              <a:t>ve</a:t>
            </a:r>
            <a:r>
              <a:rPr lang="en-US" sz="4000" dirty="0">
                <a:latin typeface="+mn-lt"/>
                <a:ea typeface="+mn-ea"/>
                <a:cs typeface="+mn-cs"/>
              </a:rPr>
              <a:t> </a:t>
            </a:r>
            <a:r>
              <a:rPr lang="en-US" sz="4000" dirty="0" err="1">
                <a:latin typeface="+mn-lt"/>
                <a:ea typeface="+mn-ea"/>
                <a:cs typeface="+mn-cs"/>
              </a:rPr>
              <a:t>doygunluk</a:t>
            </a:r>
            <a:r>
              <a:rPr lang="en-US" sz="4000" dirty="0">
                <a:latin typeface="+mn-lt"/>
                <a:ea typeface="+mn-ea"/>
                <a:cs typeface="+mn-cs"/>
              </a:rPr>
              <a:t> </a:t>
            </a:r>
            <a:r>
              <a:rPr lang="en-US" sz="4000" dirty="0" err="1">
                <a:latin typeface="+mn-lt"/>
                <a:ea typeface="+mn-ea"/>
                <a:cs typeface="+mn-cs"/>
              </a:rPr>
              <a:t>veren</a:t>
            </a:r>
            <a:r>
              <a:rPr lang="en-US" sz="4000" dirty="0">
                <a:latin typeface="+mn-lt"/>
                <a:ea typeface="+mn-ea"/>
                <a:cs typeface="+mn-cs"/>
              </a:rPr>
              <a:t> </a:t>
            </a:r>
            <a:r>
              <a:rPr lang="en-US" sz="4000" dirty="0" err="1">
                <a:latin typeface="+mn-lt"/>
                <a:ea typeface="+mn-ea"/>
                <a:cs typeface="+mn-cs"/>
              </a:rPr>
              <a:t>coşku</a:t>
            </a:r>
            <a:r>
              <a:rPr lang="en-US" sz="4000" dirty="0">
                <a:latin typeface="+mn-lt"/>
                <a:ea typeface="+mn-ea"/>
                <a:cs typeface="+mn-cs"/>
              </a:rPr>
              <a:t>. </a:t>
            </a:r>
            <a:r>
              <a:rPr lang="en-US" sz="4000" dirty="0" err="1">
                <a:latin typeface="+mn-lt"/>
                <a:ea typeface="+mn-ea"/>
                <a:cs typeface="+mn-cs"/>
              </a:rPr>
              <a:t>Acının</a:t>
            </a:r>
            <a:r>
              <a:rPr lang="en-US" sz="4000" dirty="0">
                <a:latin typeface="+mn-lt"/>
                <a:ea typeface="+mn-ea"/>
                <a:cs typeface="+mn-cs"/>
              </a:rPr>
              <a:t> </a:t>
            </a:r>
            <a:r>
              <a:rPr lang="en-US" sz="4000" dirty="0" err="1">
                <a:latin typeface="+mn-lt"/>
                <a:ea typeface="+mn-ea"/>
                <a:cs typeface="+mn-cs"/>
              </a:rPr>
              <a:t>karşıtı</a:t>
            </a:r>
            <a:r>
              <a:rPr lang="en-US" sz="4000" dirty="0">
                <a:latin typeface="+mn-lt"/>
                <a:ea typeface="+mn-ea"/>
                <a:cs typeface="+mn-cs"/>
              </a:rPr>
              <a:t> </a:t>
            </a:r>
            <a:r>
              <a:rPr lang="en-US" sz="4000" dirty="0" err="1">
                <a:latin typeface="+mn-lt"/>
                <a:ea typeface="+mn-ea"/>
                <a:cs typeface="+mn-cs"/>
              </a:rPr>
              <a:t>olarak</a:t>
            </a:r>
            <a:r>
              <a:rPr lang="en-US" sz="4000" dirty="0">
                <a:latin typeface="+mn-lt"/>
                <a:ea typeface="+mn-ea"/>
                <a:cs typeface="+mn-cs"/>
              </a:rPr>
              <a:t> </a:t>
            </a:r>
            <a:r>
              <a:rPr lang="en-US" sz="4000" dirty="0" err="1">
                <a:latin typeface="+mn-lt"/>
                <a:ea typeface="+mn-ea"/>
                <a:cs typeface="+mn-cs"/>
              </a:rPr>
              <a:t>hoşlanma</a:t>
            </a:r>
            <a:r>
              <a:rPr lang="en-US" sz="4000" dirty="0">
                <a:latin typeface="+mn-lt"/>
                <a:ea typeface="+mn-ea"/>
                <a:cs typeface="+mn-cs"/>
              </a:rPr>
              <a:t>, tat alma. </a:t>
            </a:r>
            <a:r>
              <a:rPr lang="en-US" sz="4000" dirty="0" err="1">
                <a:latin typeface="+mn-lt"/>
                <a:ea typeface="+mn-ea"/>
                <a:cs typeface="+mn-cs"/>
              </a:rPr>
              <a:t>İstek</a:t>
            </a:r>
            <a:r>
              <a:rPr lang="en-US" sz="4000" dirty="0">
                <a:latin typeface="+mn-lt"/>
                <a:ea typeface="+mn-ea"/>
                <a:cs typeface="+mn-cs"/>
              </a:rPr>
              <a:t> </a:t>
            </a:r>
            <a:r>
              <a:rPr lang="en-US" sz="4000" dirty="0" err="1">
                <a:latin typeface="+mn-lt"/>
                <a:ea typeface="+mn-ea"/>
                <a:cs typeface="+mn-cs"/>
              </a:rPr>
              <a:t>duyulan</a:t>
            </a:r>
            <a:r>
              <a:rPr lang="en-US" sz="4000" dirty="0">
                <a:latin typeface="+mn-lt"/>
                <a:ea typeface="+mn-ea"/>
                <a:cs typeface="+mn-cs"/>
              </a:rPr>
              <a:t> </a:t>
            </a:r>
            <a:r>
              <a:rPr lang="en-US" sz="4000" dirty="0" err="1">
                <a:latin typeface="+mn-lt"/>
                <a:ea typeface="+mn-ea"/>
                <a:cs typeface="+mn-cs"/>
              </a:rPr>
              <a:t>bir</a:t>
            </a:r>
            <a:r>
              <a:rPr lang="en-US" sz="4000" dirty="0">
                <a:latin typeface="+mn-lt"/>
                <a:ea typeface="+mn-ea"/>
                <a:cs typeface="+mn-cs"/>
              </a:rPr>
              <a:t> </a:t>
            </a:r>
            <a:r>
              <a:rPr lang="en-US" sz="4000" dirty="0" err="1">
                <a:latin typeface="+mn-lt"/>
                <a:ea typeface="+mn-ea"/>
                <a:cs typeface="+mn-cs"/>
              </a:rPr>
              <a:t>şeyi</a:t>
            </a:r>
            <a:r>
              <a:rPr lang="en-US" sz="4000" dirty="0">
                <a:latin typeface="+mn-lt"/>
                <a:ea typeface="+mn-ea"/>
                <a:cs typeface="+mn-cs"/>
              </a:rPr>
              <a:t> </a:t>
            </a:r>
            <a:r>
              <a:rPr lang="en-US" sz="4000" dirty="0" err="1">
                <a:latin typeface="+mn-lt"/>
                <a:ea typeface="+mn-ea"/>
                <a:cs typeface="+mn-cs"/>
              </a:rPr>
              <a:t>elde</a:t>
            </a:r>
            <a:r>
              <a:rPr lang="en-US" sz="4000" dirty="0">
                <a:latin typeface="+mn-lt"/>
                <a:ea typeface="+mn-ea"/>
                <a:cs typeface="+mn-cs"/>
              </a:rPr>
              <a:t> </a:t>
            </a:r>
            <a:r>
              <a:rPr lang="en-US" sz="4000" dirty="0" err="1">
                <a:latin typeface="+mn-lt"/>
                <a:ea typeface="+mn-ea"/>
                <a:cs typeface="+mn-cs"/>
              </a:rPr>
              <a:t>etmeden</a:t>
            </a:r>
            <a:r>
              <a:rPr lang="en-US" sz="4000" dirty="0">
                <a:latin typeface="+mn-lt"/>
                <a:ea typeface="+mn-ea"/>
                <a:cs typeface="+mn-cs"/>
              </a:rPr>
              <a:t> </a:t>
            </a:r>
            <a:r>
              <a:rPr lang="en-US" sz="4000" dirty="0" err="1">
                <a:latin typeface="+mn-lt"/>
                <a:ea typeface="+mn-ea"/>
                <a:cs typeface="+mn-cs"/>
              </a:rPr>
              <a:t>doğan</a:t>
            </a:r>
            <a:r>
              <a:rPr lang="en-US" sz="4000" dirty="0">
                <a:latin typeface="+mn-lt"/>
                <a:ea typeface="+mn-ea"/>
                <a:cs typeface="+mn-cs"/>
              </a:rPr>
              <a:t> </a:t>
            </a:r>
            <a:r>
              <a:rPr lang="en-US" sz="4000" dirty="0" err="1">
                <a:latin typeface="+mn-lt"/>
                <a:ea typeface="+mn-ea"/>
                <a:cs typeface="+mn-cs"/>
              </a:rPr>
              <a:t>hoşnutluk</a:t>
            </a:r>
            <a:r>
              <a:rPr lang="en-US" sz="4000" dirty="0">
                <a:latin typeface="+mn-lt"/>
                <a:ea typeface="+mn-ea"/>
                <a:cs typeface="+mn-cs"/>
              </a:rPr>
              <a:t> </a:t>
            </a:r>
            <a:r>
              <a:rPr lang="en-US" sz="4000" dirty="0" err="1">
                <a:latin typeface="+mn-lt"/>
                <a:ea typeface="+mn-ea"/>
                <a:cs typeface="+mn-cs"/>
              </a:rPr>
              <a:t>duygusu</a:t>
            </a:r>
            <a:r>
              <a:rPr lang="en-US" sz="4000" dirty="0">
                <a:latin typeface="+mn-lt"/>
                <a:ea typeface="+mn-ea"/>
                <a:cs typeface="+mn-cs"/>
              </a:rPr>
              <a:t>.</a:t>
            </a:r>
          </a:p>
        </p:txBody>
      </p:sp>
      <p:pic>
        <p:nvPicPr>
          <p:cNvPr id="11" name="Picture 3" descr="http://2.bp.blogspot.com/-Ghq1KTei7lk/UoEo0DARgsI/AAAAAAAABsQ/endpnNEsDcY/s1600/74945e19663bcaeb613cf0826579318b_1262289810.pn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728450" y="2911475"/>
            <a:ext cx="7954585" cy="556820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 name="Metin kutusu 2">
            <a:extLst>
              <a:ext uri="{FF2B5EF4-FFF2-40B4-BE49-F238E27FC236}">
                <a16:creationId xmlns:a16="http://schemas.microsoft.com/office/drawing/2014/main" id="{7ABD943C-08F9-7C96-7955-3F9A77BDB200}"/>
              </a:ext>
            </a:extLst>
          </p:cNvPr>
          <p:cNvSpPr txBox="1"/>
          <p:nvPr/>
        </p:nvSpPr>
        <p:spPr>
          <a:xfrm>
            <a:off x="450850" y="455996"/>
            <a:ext cx="15959727" cy="802848"/>
          </a:xfrm>
          <a:prstGeom prst="rect">
            <a:avLst/>
          </a:prstGeom>
          <a:noFill/>
        </p:spPr>
        <p:txBody>
          <a:bodyPr wrap="square" rtlCol="0">
            <a:spAutoFit/>
          </a:bodyPr>
          <a:lstStyle/>
          <a:p>
            <a:r>
              <a:rPr lang="tr-TR" sz="4617" b="1" dirty="0">
                <a:solidFill>
                  <a:srgbClr val="114533"/>
                </a:solidFill>
              </a:rPr>
              <a:t>HAZ</a:t>
            </a:r>
            <a:endParaRPr lang="tr-TR" sz="4617" dirty="0">
              <a:solidFill>
                <a:srgbClr val="114533"/>
              </a:solidFill>
            </a:endParaRPr>
          </a:p>
        </p:txBody>
      </p:sp>
    </p:spTree>
    <p:extLst>
      <p:ext uri="{BB962C8B-B14F-4D97-AF65-F5344CB8AC3E}">
        <p14:creationId xmlns:p14="http://schemas.microsoft.com/office/powerpoint/2010/main" val="2452740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p:cNvSpPr txBox="1"/>
          <p:nvPr/>
        </p:nvSpPr>
        <p:spPr>
          <a:xfrm>
            <a:off x="1042371" y="1920875"/>
            <a:ext cx="18019357" cy="8026493"/>
          </a:xfrm>
          <a:prstGeom prst="rect">
            <a:avLst/>
          </a:prstGeom>
          <a:noFill/>
        </p:spPr>
        <p:txBody>
          <a:bodyPr wrap="square" rtlCol="0">
            <a:spAutoFit/>
          </a:bodyPr>
          <a:lstStyle/>
          <a:p>
            <a:r>
              <a:rPr lang="tr-TR" sz="3400" b="1" dirty="0" err="1">
                <a:solidFill>
                  <a:srgbClr val="036D26"/>
                </a:solidFill>
              </a:rPr>
              <a:t>Stewart</a:t>
            </a:r>
            <a:r>
              <a:rPr lang="tr-TR" sz="3400" b="1" dirty="0">
                <a:solidFill>
                  <a:srgbClr val="036D26"/>
                </a:solidFill>
              </a:rPr>
              <a:t> 1996 yılında yaptığı araştırmasında alkol-madde kullanım bozukluğu ile travma arasındaki ilişkiyi açıklayan 4 adet model tanımlamıştır. Bu modellere göre:</a:t>
            </a:r>
          </a:p>
          <a:p>
            <a:endParaRPr lang="tr-TR" sz="3400" b="1" dirty="0">
              <a:solidFill>
                <a:srgbClr val="036D26"/>
              </a:solidFill>
            </a:endParaRPr>
          </a:p>
          <a:p>
            <a:pPr marL="565442" indent="-565442" algn="just">
              <a:buFont typeface="+mj-lt"/>
              <a:buAutoNum type="arabicPeriod"/>
            </a:pPr>
            <a:r>
              <a:rPr lang="tr-TR" sz="3400" dirty="0"/>
              <a:t>Birincisi; alkol madde kullanım bozukluğunun bireylerde travmadan önce geliştiği ve maddeyi arayıp bulmak için kişinin kendisini riskli durumlar içerisine sokup daha fazla travmaya maruz kalması,</a:t>
            </a:r>
          </a:p>
          <a:p>
            <a:pPr marL="565442" indent="-565442" algn="just">
              <a:buFont typeface="+mj-lt"/>
              <a:buAutoNum type="arabicPeriod"/>
            </a:pPr>
            <a:r>
              <a:rPr lang="tr-TR" sz="3400" dirty="0"/>
              <a:t>İkincisi; travma sonrasında bireylerde alkol madde kullanım bozukluğunun geliştiği ve bireylerin kendi kendini tedavi etmek için yani self-</a:t>
            </a:r>
            <a:r>
              <a:rPr lang="tr-TR" sz="3400" dirty="0" err="1"/>
              <a:t>medikasyon</a:t>
            </a:r>
            <a:r>
              <a:rPr lang="tr-TR" sz="3400" dirty="0"/>
              <a:t> olarak alkol/madde kullanmaya başlaması,</a:t>
            </a:r>
          </a:p>
          <a:p>
            <a:pPr marL="565442" indent="-565442" algn="just">
              <a:buFont typeface="+mj-lt"/>
              <a:buAutoNum type="arabicPeriod"/>
            </a:pPr>
            <a:r>
              <a:rPr lang="tr-TR" sz="3400" dirty="0"/>
              <a:t>Üçüncüsü; alkol/madde kullanan bireylerin travmaya daha yatkın olması, bu yatkınlığın nedeninin ise başa çıkma mekanizmalarının eskisi gibi çalışmıyor oluşu, yetersiz olması ve beyinde bağımlılıkla beraber birtakım bozulmaların meydana gelmesi,</a:t>
            </a:r>
          </a:p>
          <a:p>
            <a:pPr marL="565442" indent="-565442" algn="just">
              <a:buFont typeface="+mj-lt"/>
              <a:buAutoNum type="arabicPeriod"/>
            </a:pPr>
            <a:r>
              <a:rPr lang="tr-TR" sz="3400" dirty="0"/>
              <a:t>Dördüncüsü; </a:t>
            </a:r>
            <a:r>
              <a:rPr lang="tr-TR" sz="3400" dirty="0" err="1"/>
              <a:t>travmatik</a:t>
            </a:r>
            <a:r>
              <a:rPr lang="tr-TR" sz="3400" dirty="0"/>
              <a:t> olay yaşayan bireylerle alkol madde kullanım bozukluğuna sahip olan bireylerin ortak genetik ve </a:t>
            </a:r>
            <a:r>
              <a:rPr lang="tr-TR" sz="3400" dirty="0" err="1"/>
              <a:t>psikososyal</a:t>
            </a:r>
            <a:r>
              <a:rPr lang="tr-TR" sz="3400" dirty="0"/>
              <a:t> yatkınlığa sahip olması şeklinde açıklanmaktadır (</a:t>
            </a:r>
            <a:r>
              <a:rPr lang="tr-TR" sz="3400" dirty="0" err="1"/>
              <a:t>Stewart</a:t>
            </a:r>
            <a:r>
              <a:rPr lang="tr-TR" sz="3400" dirty="0"/>
              <a:t>, 1996 </a:t>
            </a:r>
            <a:r>
              <a:rPr lang="tr-TR" sz="3400" dirty="0" err="1"/>
              <a:t>akt</a:t>
            </a:r>
            <a:r>
              <a:rPr lang="tr-TR" sz="3400" dirty="0"/>
              <a:t>; Aldemir ve Tan, 2011).</a:t>
            </a:r>
          </a:p>
          <a:p>
            <a:pPr algn="just"/>
            <a:endParaRPr lang="tr-TR" sz="3958" dirty="0"/>
          </a:p>
        </p:txBody>
      </p:sp>
    </p:spTree>
    <p:extLst>
      <p:ext uri="{BB962C8B-B14F-4D97-AF65-F5344CB8AC3E}">
        <p14:creationId xmlns:p14="http://schemas.microsoft.com/office/powerpoint/2010/main" val="489805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1E992-B2B7-0A58-09E2-6DD93BAE0CD4}"/>
            </a:ext>
          </a:extLst>
        </p:cNvPr>
        <p:cNvGrpSpPr/>
        <p:nvPr/>
      </p:nvGrpSpPr>
      <p:grpSpPr>
        <a:xfrm>
          <a:off x="0" y="0"/>
          <a:ext cx="0" cy="0"/>
          <a:chOff x="0" y="0"/>
          <a:chExt cx="0" cy="0"/>
        </a:xfrm>
      </p:grpSpPr>
      <p:pic>
        <p:nvPicPr>
          <p:cNvPr id="5" name="Resim 4">
            <a:extLst>
              <a:ext uri="{FF2B5EF4-FFF2-40B4-BE49-F238E27FC236}">
                <a16:creationId xmlns:a16="http://schemas.microsoft.com/office/drawing/2014/main" id="{CCD332E9-F86D-453B-00D4-A54974C595DB}"/>
              </a:ext>
            </a:extLst>
          </p:cNvPr>
          <p:cNvPicPr>
            <a:picLocks noChangeAspect="1"/>
          </p:cNvPicPr>
          <p:nvPr/>
        </p:nvPicPr>
        <p:blipFill>
          <a:blip r:embed="rId2"/>
          <a:srcRect/>
          <a:stretch/>
        </p:blipFill>
        <p:spPr>
          <a:xfrm>
            <a:off x="0" y="397"/>
            <a:ext cx="20104100" cy="11308556"/>
          </a:xfrm>
          <a:prstGeom prst="rect">
            <a:avLst/>
          </a:prstGeom>
        </p:spPr>
      </p:pic>
      <p:sp>
        <p:nvSpPr>
          <p:cNvPr id="6" name="Metin kutusu 5">
            <a:extLst>
              <a:ext uri="{FF2B5EF4-FFF2-40B4-BE49-F238E27FC236}">
                <a16:creationId xmlns:a16="http://schemas.microsoft.com/office/drawing/2014/main" id="{01C0F58F-44B8-0F66-D3B9-A075C32E1E83}"/>
              </a:ext>
            </a:extLst>
          </p:cNvPr>
          <p:cNvSpPr txBox="1"/>
          <p:nvPr/>
        </p:nvSpPr>
        <p:spPr>
          <a:xfrm>
            <a:off x="6093372" y="4122859"/>
            <a:ext cx="8443605" cy="701410"/>
          </a:xfrm>
          <a:prstGeom prst="rect">
            <a:avLst/>
          </a:prstGeom>
          <a:noFill/>
        </p:spPr>
        <p:txBody>
          <a:bodyPr wrap="square" rtlCol="0">
            <a:spAutoFit/>
          </a:bodyPr>
          <a:lstStyle/>
          <a:p>
            <a:pPr algn="ctr"/>
            <a:r>
              <a:rPr lang="tr-TR" sz="3958" dirty="0">
                <a:solidFill>
                  <a:srgbClr val="114533"/>
                </a:solidFill>
              </a:rPr>
              <a:t>EĞİTİM MÜDÜRLÜĞÜ</a:t>
            </a:r>
          </a:p>
        </p:txBody>
      </p:sp>
    </p:spTree>
    <p:extLst>
      <p:ext uri="{BB962C8B-B14F-4D97-AF65-F5344CB8AC3E}">
        <p14:creationId xmlns:p14="http://schemas.microsoft.com/office/powerpoint/2010/main" val="2452300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1F312-4CB3-ADF0-D77A-DD69723ACD34}"/>
            </a:ext>
          </a:extLst>
        </p:cNvPr>
        <p:cNvGrpSpPr/>
        <p:nvPr/>
      </p:nvGrpSpPr>
      <p:grpSpPr>
        <a:xfrm>
          <a:off x="0" y="0"/>
          <a:ext cx="0" cy="0"/>
          <a:chOff x="0" y="0"/>
          <a:chExt cx="0" cy="0"/>
        </a:xfrm>
      </p:grpSpPr>
      <p:sp>
        <p:nvSpPr>
          <p:cNvPr id="4" name="object 3">
            <a:extLst>
              <a:ext uri="{FF2B5EF4-FFF2-40B4-BE49-F238E27FC236}">
                <a16:creationId xmlns:a16="http://schemas.microsoft.com/office/drawing/2014/main" id="{AE8956B6-3EB6-A3B5-1259-69968F338DDA}"/>
              </a:ext>
            </a:extLst>
          </p:cNvPr>
          <p:cNvSpPr txBox="1"/>
          <p:nvPr/>
        </p:nvSpPr>
        <p:spPr>
          <a:xfrm>
            <a:off x="597242" y="3802604"/>
            <a:ext cx="9150009" cy="7540455"/>
          </a:xfrm>
          <a:prstGeom prst="rect">
            <a:avLst/>
          </a:prstGeom>
        </p:spPr>
        <p:txBody>
          <a:bodyPr vert="horz" wrap="square" lIns="0" tIns="0" rIns="0" bIns="0" rtlCol="0">
            <a:normAutofit/>
          </a:bodyPr>
          <a:lstStyle/>
          <a:p>
            <a:pPr lvl="0"/>
            <a:r>
              <a:rPr lang="tr-TR" sz="4400" dirty="0" err="1">
                <a:sym typeface="Century Gothic"/>
              </a:rPr>
              <a:t>Dopamin</a:t>
            </a:r>
            <a:r>
              <a:rPr lang="tr-TR" sz="4400" dirty="0">
                <a:sym typeface="Century Gothic"/>
              </a:rPr>
              <a:t> hormonu vücudun birçok fonksiyonunda etkilidir. </a:t>
            </a:r>
            <a:r>
              <a:rPr lang="tr-TR" sz="4400" dirty="0" err="1">
                <a:sym typeface="Century Gothic"/>
              </a:rPr>
              <a:t>Dopamin</a:t>
            </a:r>
            <a:r>
              <a:rPr lang="tr-TR" sz="4400" dirty="0">
                <a:sym typeface="Century Gothic"/>
              </a:rPr>
              <a:t>, beynin tüm çalışmalarında görev alan merkezî bir güç kaynağıdır.</a:t>
            </a:r>
          </a:p>
        </p:txBody>
      </p:sp>
      <p:pic>
        <p:nvPicPr>
          <p:cNvPr id="5" name="Resim 4">
            <a:extLst>
              <a:ext uri="{FF2B5EF4-FFF2-40B4-BE49-F238E27FC236}">
                <a16:creationId xmlns:a16="http://schemas.microsoft.com/office/drawing/2014/main" id="{F0BBDF87-D9CB-C544-B8B3-9B339FEB868D}"/>
              </a:ext>
            </a:extLst>
          </p:cNvPr>
          <p:cNvPicPr>
            <a:picLocks noChangeAspect="1"/>
          </p:cNvPicPr>
          <p:nvPr/>
        </p:nvPicPr>
        <p:blipFill>
          <a:blip r:embed="rId2"/>
          <a:stretch>
            <a:fillRect/>
          </a:stretch>
        </p:blipFill>
        <p:spPr>
          <a:xfrm>
            <a:off x="10356850" y="2682875"/>
            <a:ext cx="7873709" cy="5562600"/>
          </a:xfrm>
          <a:prstGeom prst="rect">
            <a:avLst/>
          </a:prstGeom>
        </p:spPr>
      </p:pic>
      <p:sp>
        <p:nvSpPr>
          <p:cNvPr id="2" name="Metin kutusu 1">
            <a:extLst>
              <a:ext uri="{FF2B5EF4-FFF2-40B4-BE49-F238E27FC236}">
                <a16:creationId xmlns:a16="http://schemas.microsoft.com/office/drawing/2014/main" id="{B55B000B-A401-3B12-C103-7E3FE56BA064}"/>
              </a:ext>
            </a:extLst>
          </p:cNvPr>
          <p:cNvSpPr txBox="1"/>
          <p:nvPr/>
        </p:nvSpPr>
        <p:spPr>
          <a:xfrm>
            <a:off x="318440" y="284178"/>
            <a:ext cx="15959727" cy="802848"/>
          </a:xfrm>
          <a:prstGeom prst="rect">
            <a:avLst/>
          </a:prstGeom>
          <a:noFill/>
        </p:spPr>
        <p:txBody>
          <a:bodyPr wrap="square" rtlCol="0">
            <a:spAutoFit/>
          </a:bodyPr>
          <a:lstStyle/>
          <a:p>
            <a:r>
              <a:rPr lang="tr-TR" sz="4617" b="1" dirty="0">
                <a:solidFill>
                  <a:srgbClr val="114533"/>
                </a:solidFill>
              </a:rPr>
              <a:t>BEYİN YAPISI VE BAĞIMLILIK</a:t>
            </a:r>
          </a:p>
        </p:txBody>
      </p:sp>
    </p:spTree>
    <p:extLst>
      <p:ext uri="{BB962C8B-B14F-4D97-AF65-F5344CB8AC3E}">
        <p14:creationId xmlns:p14="http://schemas.microsoft.com/office/powerpoint/2010/main" val="21353299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231D1-F96F-7C27-A645-8C7CD1DD6998}"/>
            </a:ext>
          </a:extLst>
        </p:cNvPr>
        <p:cNvGrpSpPr/>
        <p:nvPr/>
      </p:nvGrpSpPr>
      <p:grpSpPr>
        <a:xfrm>
          <a:off x="0" y="0"/>
          <a:ext cx="0" cy="0"/>
          <a:chOff x="0" y="0"/>
          <a:chExt cx="0" cy="0"/>
        </a:xfrm>
      </p:grpSpPr>
      <p:sp>
        <p:nvSpPr>
          <p:cNvPr id="4" name="object 3">
            <a:extLst>
              <a:ext uri="{FF2B5EF4-FFF2-40B4-BE49-F238E27FC236}">
                <a16:creationId xmlns:a16="http://schemas.microsoft.com/office/drawing/2014/main" id="{E47BFA2C-207C-2622-AEB1-EDD35588B9E2}"/>
              </a:ext>
            </a:extLst>
          </p:cNvPr>
          <p:cNvSpPr txBox="1"/>
          <p:nvPr/>
        </p:nvSpPr>
        <p:spPr>
          <a:xfrm>
            <a:off x="679450" y="2911475"/>
            <a:ext cx="10134600" cy="7540455"/>
          </a:xfrm>
          <a:prstGeom prst="rect">
            <a:avLst/>
          </a:prstGeom>
        </p:spPr>
        <p:txBody>
          <a:bodyPr vert="horz" wrap="square" lIns="0" tIns="0" rIns="0" bIns="0" rtlCol="0">
            <a:normAutofit/>
          </a:bodyPr>
          <a:lstStyle/>
          <a:p>
            <a:pPr marL="0" marR="0" lvl="0" indent="0" algn="just" rtl="0">
              <a:spcBef>
                <a:spcPts val="0"/>
              </a:spcBef>
              <a:spcAft>
                <a:spcPts val="0"/>
              </a:spcAft>
              <a:buNone/>
            </a:pPr>
            <a:r>
              <a:rPr lang="en-US" sz="4400" dirty="0" err="1">
                <a:sym typeface="Century Gothic"/>
              </a:rPr>
              <a:t>Maddeye</a:t>
            </a:r>
            <a:r>
              <a:rPr lang="en-US" sz="4400" dirty="0">
                <a:sym typeface="Century Gothic"/>
              </a:rPr>
              <a:t> </a:t>
            </a:r>
            <a:r>
              <a:rPr lang="en-US" sz="4400" dirty="0" err="1">
                <a:sym typeface="Century Gothic"/>
              </a:rPr>
              <a:t>ait</a:t>
            </a:r>
            <a:r>
              <a:rPr lang="en-US" sz="4400" dirty="0">
                <a:sym typeface="Century Gothic"/>
              </a:rPr>
              <a:t> </a:t>
            </a:r>
            <a:r>
              <a:rPr lang="en-US" sz="4400" dirty="0" err="1">
                <a:sym typeface="Century Gothic"/>
              </a:rPr>
              <a:t>moleküller</a:t>
            </a:r>
            <a:r>
              <a:rPr lang="en-US" sz="4400" dirty="0">
                <a:sym typeface="Century Gothic"/>
              </a:rPr>
              <a:t>, </a:t>
            </a:r>
            <a:r>
              <a:rPr lang="en-US" sz="4400" dirty="0" err="1">
                <a:sym typeface="Century Gothic"/>
              </a:rPr>
              <a:t>beyinde</a:t>
            </a:r>
            <a:r>
              <a:rPr lang="en-US" sz="4400" dirty="0">
                <a:sym typeface="Century Gothic"/>
              </a:rPr>
              <a:t> </a:t>
            </a:r>
            <a:r>
              <a:rPr lang="en-US" sz="4400" dirty="0" err="1">
                <a:sym typeface="Century Gothic"/>
              </a:rPr>
              <a:t>dopamin</a:t>
            </a:r>
            <a:r>
              <a:rPr lang="en-US" sz="4400" dirty="0">
                <a:sym typeface="Century Gothic"/>
              </a:rPr>
              <a:t> </a:t>
            </a:r>
            <a:r>
              <a:rPr lang="en-US" sz="4400" dirty="0" err="1">
                <a:sym typeface="Century Gothic"/>
              </a:rPr>
              <a:t>gibi</a:t>
            </a:r>
            <a:r>
              <a:rPr lang="en-US" sz="4400" dirty="0">
                <a:sym typeface="Century Gothic"/>
              </a:rPr>
              <a:t> </a:t>
            </a:r>
            <a:r>
              <a:rPr lang="en-US" sz="4400" dirty="0" err="1">
                <a:sym typeface="Century Gothic"/>
              </a:rPr>
              <a:t>hareket</a:t>
            </a:r>
            <a:r>
              <a:rPr lang="en-US" sz="4400" dirty="0">
                <a:sym typeface="Century Gothic"/>
              </a:rPr>
              <a:t> </a:t>
            </a:r>
            <a:r>
              <a:rPr lang="en-US" sz="4400" dirty="0" err="1">
                <a:sym typeface="Century Gothic"/>
              </a:rPr>
              <a:t>edebilir</a:t>
            </a:r>
            <a:r>
              <a:rPr lang="en-US" sz="4400" dirty="0">
                <a:sym typeface="Century Gothic"/>
              </a:rPr>
              <a:t>.</a:t>
            </a:r>
            <a:endParaRPr lang="en-US" sz="4400" dirty="0"/>
          </a:p>
          <a:p>
            <a:pPr marL="0" marR="0" lvl="0" indent="0" algn="just" rtl="0">
              <a:spcBef>
                <a:spcPts val="0"/>
              </a:spcBef>
              <a:spcAft>
                <a:spcPts val="0"/>
              </a:spcAft>
              <a:buNone/>
            </a:pPr>
            <a:endParaRPr lang="en-US" sz="4400" dirty="0">
              <a:sym typeface="Century Gothic"/>
            </a:endParaRPr>
          </a:p>
          <a:p>
            <a:pPr marL="0" marR="0" lvl="0" indent="0" algn="just" rtl="0">
              <a:spcBef>
                <a:spcPts val="0"/>
              </a:spcBef>
              <a:spcAft>
                <a:spcPts val="0"/>
              </a:spcAft>
              <a:buNone/>
            </a:pPr>
            <a:r>
              <a:rPr lang="en-US" sz="4400" dirty="0" err="1">
                <a:sym typeface="Century Gothic"/>
              </a:rPr>
              <a:t>Aşırı</a:t>
            </a:r>
            <a:r>
              <a:rPr lang="en-US" sz="4400" dirty="0">
                <a:sym typeface="Century Gothic"/>
              </a:rPr>
              <a:t> </a:t>
            </a:r>
            <a:r>
              <a:rPr lang="en-US" sz="4400" dirty="0" err="1">
                <a:sym typeface="Century Gothic"/>
              </a:rPr>
              <a:t>dopamin</a:t>
            </a:r>
            <a:r>
              <a:rPr lang="en-US" sz="4400" dirty="0">
                <a:sym typeface="Century Gothic"/>
              </a:rPr>
              <a:t> </a:t>
            </a:r>
            <a:r>
              <a:rPr lang="en-US" sz="4400" dirty="0" err="1">
                <a:sym typeface="Century Gothic"/>
              </a:rPr>
              <a:t>salgılanmasını</a:t>
            </a:r>
            <a:r>
              <a:rPr lang="en-US" sz="4400" dirty="0">
                <a:sym typeface="Century Gothic"/>
              </a:rPr>
              <a:t> </a:t>
            </a:r>
            <a:r>
              <a:rPr lang="en-US" sz="4400" dirty="0" err="1">
                <a:sym typeface="Century Gothic"/>
              </a:rPr>
              <a:t>sağlayabilir</a:t>
            </a:r>
            <a:r>
              <a:rPr lang="en-US" sz="4400" dirty="0">
                <a:sym typeface="Century Gothic"/>
              </a:rPr>
              <a:t>. </a:t>
            </a:r>
            <a:endParaRPr lang="en-US" sz="4400" dirty="0"/>
          </a:p>
          <a:p>
            <a:pPr marL="0" marR="0" lvl="0" indent="0" algn="just" rtl="0">
              <a:spcBef>
                <a:spcPts val="0"/>
              </a:spcBef>
              <a:spcAft>
                <a:spcPts val="0"/>
              </a:spcAft>
              <a:buNone/>
            </a:pPr>
            <a:endParaRPr lang="en-US" sz="4400" dirty="0">
              <a:sym typeface="Century Gothic"/>
            </a:endParaRPr>
          </a:p>
          <a:p>
            <a:pPr marL="0" marR="0" lvl="0" indent="0" algn="just" rtl="0">
              <a:spcBef>
                <a:spcPts val="0"/>
              </a:spcBef>
              <a:spcAft>
                <a:spcPts val="0"/>
              </a:spcAft>
              <a:buNone/>
            </a:pPr>
            <a:r>
              <a:rPr lang="en-US" sz="4400" dirty="0" err="1">
                <a:sym typeface="Century Gothic"/>
              </a:rPr>
              <a:t>Beyin</a:t>
            </a:r>
            <a:r>
              <a:rPr lang="en-US" sz="4400" dirty="0">
                <a:sym typeface="Century Gothic"/>
              </a:rPr>
              <a:t> </a:t>
            </a:r>
            <a:r>
              <a:rPr lang="en-US" sz="4400" dirty="0" err="1">
                <a:sym typeface="Century Gothic"/>
              </a:rPr>
              <a:t>hücreleri</a:t>
            </a:r>
            <a:r>
              <a:rPr lang="en-US" sz="4400" dirty="0">
                <a:sym typeface="Century Gothic"/>
              </a:rPr>
              <a:t> </a:t>
            </a:r>
            <a:r>
              <a:rPr lang="en-US" sz="4400" dirty="0" err="1">
                <a:sym typeface="Century Gothic"/>
              </a:rPr>
              <a:t>arasındaki</a:t>
            </a:r>
            <a:r>
              <a:rPr lang="en-US" sz="4400" dirty="0">
                <a:sym typeface="Century Gothic"/>
              </a:rPr>
              <a:t> </a:t>
            </a:r>
            <a:r>
              <a:rPr lang="en-US" sz="4400" dirty="0" err="1">
                <a:sym typeface="Century Gothic"/>
              </a:rPr>
              <a:t>fazla</a:t>
            </a:r>
            <a:r>
              <a:rPr lang="en-US" sz="4400" dirty="0">
                <a:sym typeface="Century Gothic"/>
              </a:rPr>
              <a:t> </a:t>
            </a:r>
            <a:r>
              <a:rPr lang="en-US" sz="4400" dirty="0" err="1">
                <a:sym typeface="Century Gothic"/>
              </a:rPr>
              <a:t>dopaminin</a:t>
            </a:r>
            <a:r>
              <a:rPr lang="en-US" sz="4400" dirty="0">
                <a:sym typeface="Century Gothic"/>
              </a:rPr>
              <a:t> </a:t>
            </a:r>
            <a:r>
              <a:rPr lang="en-US" sz="4400" dirty="0" err="1">
                <a:sym typeface="Century Gothic"/>
              </a:rPr>
              <a:t>geri</a:t>
            </a:r>
            <a:r>
              <a:rPr lang="en-US" sz="4400" dirty="0">
                <a:sym typeface="Century Gothic"/>
              </a:rPr>
              <a:t> </a:t>
            </a:r>
            <a:r>
              <a:rPr lang="en-US" sz="4400" dirty="0" err="1">
                <a:sym typeface="Century Gothic"/>
              </a:rPr>
              <a:t>alınmasını</a:t>
            </a:r>
            <a:r>
              <a:rPr lang="en-US" sz="4400" dirty="0">
                <a:sym typeface="Century Gothic"/>
              </a:rPr>
              <a:t> </a:t>
            </a:r>
            <a:r>
              <a:rPr lang="en-US" sz="4400" dirty="0" err="1">
                <a:sym typeface="Century Gothic"/>
              </a:rPr>
              <a:t>engelleyen</a:t>
            </a:r>
            <a:r>
              <a:rPr lang="en-US" sz="4400" dirty="0">
                <a:sym typeface="Century Gothic"/>
              </a:rPr>
              <a:t> </a:t>
            </a:r>
            <a:r>
              <a:rPr lang="en-US" sz="4400" dirty="0" err="1">
                <a:sym typeface="Century Gothic"/>
              </a:rPr>
              <a:t>bir</a:t>
            </a:r>
            <a:r>
              <a:rPr lang="en-US" sz="4400" dirty="0">
                <a:sym typeface="Century Gothic"/>
              </a:rPr>
              <a:t> </a:t>
            </a:r>
            <a:r>
              <a:rPr lang="en-US" sz="4400" dirty="0" err="1">
                <a:sym typeface="Century Gothic"/>
              </a:rPr>
              <a:t>işlevde</a:t>
            </a:r>
            <a:r>
              <a:rPr lang="en-US" sz="4400" dirty="0">
                <a:sym typeface="Century Gothic"/>
              </a:rPr>
              <a:t> </a:t>
            </a:r>
            <a:r>
              <a:rPr lang="en-US" sz="4400" dirty="0" err="1">
                <a:sym typeface="Century Gothic"/>
              </a:rPr>
              <a:t>bulunabilir</a:t>
            </a:r>
            <a:r>
              <a:rPr lang="en-US" sz="4400" dirty="0">
                <a:solidFill>
                  <a:srgbClr val="757070"/>
                </a:solidFill>
                <a:latin typeface="Century Gothic"/>
                <a:ea typeface="Century Gothic"/>
                <a:cs typeface="Century Gothic"/>
                <a:sym typeface="Century Gothic"/>
              </a:rPr>
              <a:t>.</a:t>
            </a:r>
            <a:endParaRPr lang="en-US" sz="4400" dirty="0"/>
          </a:p>
        </p:txBody>
      </p:sp>
      <p:pic>
        <p:nvPicPr>
          <p:cNvPr id="193" name="Google Shape;193;p11"/>
          <p:cNvPicPr preferRelativeResize="0"/>
          <p:nvPr/>
        </p:nvPicPr>
        <p:blipFill rotWithShape="1">
          <a:blip r:embed="rId2">
            <a:alphaModFix/>
          </a:blip>
          <a:srcRect/>
          <a:stretch/>
        </p:blipFill>
        <p:spPr>
          <a:xfrm>
            <a:off x="11196101" y="2530476"/>
            <a:ext cx="7838659" cy="6331990"/>
          </a:xfrm>
          <a:prstGeom prst="rect">
            <a:avLst/>
          </a:prstGeom>
          <a:noFill/>
          <a:ln>
            <a:noFill/>
          </a:ln>
        </p:spPr>
      </p:pic>
      <p:sp>
        <p:nvSpPr>
          <p:cNvPr id="6" name="Metin kutusu 5">
            <a:extLst>
              <a:ext uri="{FF2B5EF4-FFF2-40B4-BE49-F238E27FC236}">
                <a16:creationId xmlns:a16="http://schemas.microsoft.com/office/drawing/2014/main" id="{57977A6C-F9FF-6AC5-8E05-C091A7E93E32}"/>
              </a:ext>
            </a:extLst>
          </p:cNvPr>
          <p:cNvSpPr txBox="1"/>
          <p:nvPr/>
        </p:nvSpPr>
        <p:spPr>
          <a:xfrm>
            <a:off x="318440" y="284178"/>
            <a:ext cx="15959727" cy="802848"/>
          </a:xfrm>
          <a:prstGeom prst="rect">
            <a:avLst/>
          </a:prstGeom>
          <a:noFill/>
        </p:spPr>
        <p:txBody>
          <a:bodyPr wrap="square" rtlCol="0">
            <a:spAutoFit/>
          </a:bodyPr>
          <a:lstStyle/>
          <a:p>
            <a:r>
              <a:rPr lang="tr-TR" sz="4617" b="1" dirty="0">
                <a:solidFill>
                  <a:srgbClr val="114533"/>
                </a:solidFill>
              </a:rPr>
              <a:t>BAĞIMLILIK YAPICI MADDELERİN BEYNE ETKİSİ</a:t>
            </a:r>
          </a:p>
        </p:txBody>
      </p:sp>
    </p:spTree>
    <p:extLst>
      <p:ext uri="{BB962C8B-B14F-4D97-AF65-F5344CB8AC3E}">
        <p14:creationId xmlns:p14="http://schemas.microsoft.com/office/powerpoint/2010/main" val="105432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93"/>
                                        </p:tgtEl>
                                        <p:attrNameLst>
                                          <p:attrName>style.visibility</p:attrName>
                                        </p:attrNameLst>
                                      </p:cBhvr>
                                      <p:to>
                                        <p:strVal val="visible"/>
                                      </p:to>
                                    </p:set>
                                    <p:animEffect transition="in" filter="fade">
                                      <p:cBhvr>
                                        <p:cTn id="7" dur="250"/>
                                        <p:tgtEl>
                                          <p:spTgt spid="1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71371622-7D6D-CF46-8D4C-C65E34584DCD}"/>
              </a:ext>
            </a:extLst>
          </p:cNvPr>
          <p:cNvSpPr txBox="1"/>
          <p:nvPr/>
        </p:nvSpPr>
        <p:spPr>
          <a:xfrm>
            <a:off x="19593618" y="1257609"/>
            <a:ext cx="184731" cy="369460"/>
          </a:xfrm>
          <a:prstGeom prst="rect">
            <a:avLst/>
          </a:prstGeom>
          <a:noFill/>
        </p:spPr>
        <p:txBody>
          <a:bodyPr wrap="none" rtlCol="0">
            <a:spAutoFit/>
          </a:bodyPr>
          <a:lstStyle/>
          <a:p>
            <a:pPr defTabSz="914174">
              <a:defRPr/>
            </a:pPr>
            <a:endParaRPr lang="en-TR" sz="1801" dirty="0">
              <a:solidFill>
                <a:prstClr val="black"/>
              </a:solidFill>
              <a:latin typeface="Calibri"/>
            </a:endParaRPr>
          </a:p>
        </p:txBody>
      </p:sp>
      <p:sp>
        <p:nvSpPr>
          <p:cNvPr id="2" name="Metin kutusu 1">
            <a:extLst>
              <a:ext uri="{FF2B5EF4-FFF2-40B4-BE49-F238E27FC236}">
                <a16:creationId xmlns:a16="http://schemas.microsoft.com/office/drawing/2014/main" id="{DEFBF75F-CAEA-8241-BFF2-164DA6216084}"/>
              </a:ext>
            </a:extLst>
          </p:cNvPr>
          <p:cNvSpPr txBox="1"/>
          <p:nvPr/>
        </p:nvSpPr>
        <p:spPr>
          <a:xfrm>
            <a:off x="5039942" y="9850288"/>
            <a:ext cx="237566" cy="369460"/>
          </a:xfrm>
          <a:prstGeom prst="rect">
            <a:avLst/>
          </a:prstGeom>
          <a:noFill/>
        </p:spPr>
        <p:txBody>
          <a:bodyPr wrap="none" rtlCol="0">
            <a:spAutoFit/>
          </a:bodyPr>
          <a:lstStyle/>
          <a:p>
            <a:pPr defTabSz="914174">
              <a:defRPr/>
            </a:pPr>
            <a:r>
              <a:rPr lang="tr-TR" sz="1801" dirty="0">
                <a:solidFill>
                  <a:prstClr val="black"/>
                </a:solidFill>
                <a:latin typeface="Calibri"/>
              </a:rPr>
              <a:t> </a:t>
            </a:r>
          </a:p>
        </p:txBody>
      </p:sp>
      <p:pic>
        <p:nvPicPr>
          <p:cNvPr id="3" name="Picture 2">
            <a:extLst>
              <a:ext uri="{FF2B5EF4-FFF2-40B4-BE49-F238E27FC236}">
                <a16:creationId xmlns:a16="http://schemas.microsoft.com/office/drawing/2014/main" id="{3F1B3DFD-6CBF-F948-9606-53026F835ECB}"/>
              </a:ext>
            </a:extLst>
          </p:cNvPr>
          <p:cNvPicPr>
            <a:picLocks noChangeAspect="1"/>
          </p:cNvPicPr>
          <p:nvPr/>
        </p:nvPicPr>
        <p:blipFill>
          <a:blip r:embed="rId3"/>
          <a:stretch>
            <a:fillRect/>
          </a:stretch>
        </p:blipFill>
        <p:spPr>
          <a:xfrm>
            <a:off x="6836431" y="2149475"/>
            <a:ext cx="7339566" cy="6474321"/>
          </a:xfrm>
          <a:prstGeom prst="rect">
            <a:avLst/>
          </a:prstGeom>
        </p:spPr>
      </p:pic>
      <p:sp>
        <p:nvSpPr>
          <p:cNvPr id="14" name="TextBox 13">
            <a:extLst>
              <a:ext uri="{FF2B5EF4-FFF2-40B4-BE49-F238E27FC236}">
                <a16:creationId xmlns:a16="http://schemas.microsoft.com/office/drawing/2014/main" id="{4FE4DC23-4ADA-9840-A6E7-09C472936A85}"/>
              </a:ext>
            </a:extLst>
          </p:cNvPr>
          <p:cNvSpPr txBox="1"/>
          <p:nvPr/>
        </p:nvSpPr>
        <p:spPr>
          <a:xfrm>
            <a:off x="13821011" y="9662288"/>
            <a:ext cx="5363092" cy="584647"/>
          </a:xfrm>
          <a:prstGeom prst="rect">
            <a:avLst/>
          </a:prstGeom>
          <a:noFill/>
        </p:spPr>
        <p:txBody>
          <a:bodyPr wrap="square">
            <a:spAutoFit/>
          </a:bodyPr>
          <a:lstStyle/>
          <a:p>
            <a:pPr algn="ctr" defTabSz="914357">
              <a:defRPr/>
            </a:pPr>
            <a:r>
              <a:rPr lang="tr-TR" sz="3199" b="1" kern="0" dirty="0" err="1">
                <a:solidFill>
                  <a:srgbClr val="1D4733"/>
                </a:solidFill>
                <a:latin typeface="Calibri"/>
              </a:rPr>
              <a:t>Reward</a:t>
            </a:r>
            <a:r>
              <a:rPr lang="tr-TR" sz="3199" b="1" kern="0" dirty="0">
                <a:solidFill>
                  <a:srgbClr val="1D4733"/>
                </a:solidFill>
                <a:latin typeface="Calibri"/>
              </a:rPr>
              <a:t> </a:t>
            </a:r>
            <a:r>
              <a:rPr lang="tr-TR" sz="3199" b="1" kern="0" dirty="0" err="1">
                <a:solidFill>
                  <a:srgbClr val="1D4733"/>
                </a:solidFill>
                <a:latin typeface="Calibri"/>
              </a:rPr>
              <a:t>Pathway</a:t>
            </a:r>
            <a:r>
              <a:rPr lang="tr-TR" sz="3199" b="1" kern="0" dirty="0">
                <a:solidFill>
                  <a:srgbClr val="1D4733"/>
                </a:solidFill>
                <a:latin typeface="Calibri"/>
              </a:rPr>
              <a:t> (Ödül Yolu)</a:t>
            </a:r>
          </a:p>
        </p:txBody>
      </p:sp>
      <p:sp>
        <p:nvSpPr>
          <p:cNvPr id="15" name="TextBox 14">
            <a:extLst>
              <a:ext uri="{FF2B5EF4-FFF2-40B4-BE49-F238E27FC236}">
                <a16:creationId xmlns:a16="http://schemas.microsoft.com/office/drawing/2014/main" id="{BE667B69-7B94-1E4B-8A56-AE3538219CA0}"/>
              </a:ext>
            </a:extLst>
          </p:cNvPr>
          <p:cNvSpPr txBox="1"/>
          <p:nvPr/>
        </p:nvSpPr>
        <p:spPr>
          <a:xfrm>
            <a:off x="4579826" y="7885651"/>
            <a:ext cx="5738119" cy="1076961"/>
          </a:xfrm>
          <a:prstGeom prst="rect">
            <a:avLst/>
          </a:prstGeom>
          <a:noFill/>
        </p:spPr>
        <p:txBody>
          <a:bodyPr wrap="square">
            <a:spAutoFit/>
          </a:bodyPr>
          <a:lstStyle/>
          <a:p>
            <a:pPr algn="ctr" defTabSz="914357">
              <a:defRPr/>
            </a:pPr>
            <a:r>
              <a:rPr lang="tr-TR" sz="3199" b="1" kern="0" dirty="0">
                <a:solidFill>
                  <a:srgbClr val="1D4733"/>
                </a:solidFill>
                <a:latin typeface="Calibri"/>
              </a:rPr>
              <a:t>Ön Tavan Bölgesi</a:t>
            </a:r>
          </a:p>
          <a:p>
            <a:pPr algn="ctr" defTabSz="914357">
              <a:defRPr/>
            </a:pPr>
            <a:r>
              <a:rPr lang="tr-TR" sz="3199" b="1" kern="0" dirty="0">
                <a:solidFill>
                  <a:srgbClr val="1D4733"/>
                </a:solidFill>
                <a:latin typeface="Calibri"/>
              </a:rPr>
              <a:t>(</a:t>
            </a:r>
            <a:r>
              <a:rPr lang="tr-TR" sz="3199" b="1" kern="0" dirty="0" err="1">
                <a:solidFill>
                  <a:srgbClr val="1D4733"/>
                </a:solidFill>
                <a:latin typeface="Calibri"/>
              </a:rPr>
              <a:t>ventral</a:t>
            </a:r>
            <a:r>
              <a:rPr lang="tr-TR" sz="3199" b="1" kern="0" dirty="0">
                <a:solidFill>
                  <a:srgbClr val="1D4733"/>
                </a:solidFill>
                <a:latin typeface="Calibri"/>
              </a:rPr>
              <a:t> </a:t>
            </a:r>
            <a:r>
              <a:rPr lang="tr-TR" sz="3199" b="1" kern="0" dirty="0" err="1">
                <a:solidFill>
                  <a:srgbClr val="1D4733"/>
                </a:solidFill>
                <a:latin typeface="Calibri"/>
              </a:rPr>
              <a:t>tegmental</a:t>
            </a:r>
            <a:r>
              <a:rPr lang="tr-TR" sz="3199" b="1" kern="0" dirty="0">
                <a:solidFill>
                  <a:srgbClr val="1D4733"/>
                </a:solidFill>
                <a:latin typeface="Calibri"/>
              </a:rPr>
              <a:t> </a:t>
            </a:r>
            <a:r>
              <a:rPr lang="tr-TR" sz="3199" b="1" kern="0" dirty="0" err="1">
                <a:solidFill>
                  <a:srgbClr val="1D4733"/>
                </a:solidFill>
                <a:latin typeface="Calibri"/>
              </a:rPr>
              <a:t>area</a:t>
            </a:r>
            <a:r>
              <a:rPr lang="tr-TR" sz="3199" b="1" kern="0" dirty="0">
                <a:solidFill>
                  <a:srgbClr val="1D4733"/>
                </a:solidFill>
                <a:latin typeface="Calibri"/>
              </a:rPr>
              <a:t>)</a:t>
            </a:r>
          </a:p>
        </p:txBody>
      </p:sp>
      <p:sp>
        <p:nvSpPr>
          <p:cNvPr id="16" name="TextBox 15">
            <a:extLst>
              <a:ext uri="{FF2B5EF4-FFF2-40B4-BE49-F238E27FC236}">
                <a16:creationId xmlns:a16="http://schemas.microsoft.com/office/drawing/2014/main" id="{D6914ED5-D48E-2A43-A3F2-0B04063D7FF2}"/>
              </a:ext>
            </a:extLst>
          </p:cNvPr>
          <p:cNvSpPr txBox="1"/>
          <p:nvPr/>
        </p:nvSpPr>
        <p:spPr>
          <a:xfrm>
            <a:off x="1444358" y="6211625"/>
            <a:ext cx="5738119" cy="1076961"/>
          </a:xfrm>
          <a:prstGeom prst="rect">
            <a:avLst/>
          </a:prstGeom>
          <a:noFill/>
        </p:spPr>
        <p:txBody>
          <a:bodyPr wrap="square">
            <a:spAutoFit/>
          </a:bodyPr>
          <a:lstStyle/>
          <a:p>
            <a:pPr algn="ctr" defTabSz="914357">
              <a:defRPr/>
            </a:pPr>
            <a:r>
              <a:rPr lang="tr-TR" sz="3199" b="1" kern="0" dirty="0">
                <a:solidFill>
                  <a:srgbClr val="1D4733"/>
                </a:solidFill>
                <a:latin typeface="Calibri"/>
              </a:rPr>
              <a:t>Beyin Ödül Merkezi</a:t>
            </a:r>
          </a:p>
          <a:p>
            <a:pPr algn="ctr" defTabSz="914357">
              <a:defRPr/>
            </a:pPr>
            <a:r>
              <a:rPr lang="tr-TR" sz="3199" b="1" kern="0" dirty="0">
                <a:solidFill>
                  <a:srgbClr val="1D4733"/>
                </a:solidFill>
                <a:latin typeface="Calibri"/>
              </a:rPr>
              <a:t>(</a:t>
            </a:r>
            <a:r>
              <a:rPr lang="tr-TR" sz="3199" b="1" kern="0" dirty="0" err="1">
                <a:solidFill>
                  <a:srgbClr val="1D4733"/>
                </a:solidFill>
                <a:latin typeface="Calibri"/>
              </a:rPr>
              <a:t>nucleus</a:t>
            </a:r>
            <a:r>
              <a:rPr lang="tr-TR" sz="3199" b="1" kern="0" dirty="0">
                <a:solidFill>
                  <a:srgbClr val="1D4733"/>
                </a:solidFill>
                <a:latin typeface="Calibri"/>
              </a:rPr>
              <a:t> </a:t>
            </a:r>
            <a:r>
              <a:rPr lang="tr-TR" sz="3199" b="1" kern="0" dirty="0" err="1">
                <a:solidFill>
                  <a:srgbClr val="1D4733"/>
                </a:solidFill>
                <a:latin typeface="Calibri"/>
              </a:rPr>
              <a:t>accumbens</a:t>
            </a:r>
            <a:r>
              <a:rPr lang="tr-TR" sz="3199" b="1" kern="0" dirty="0">
                <a:solidFill>
                  <a:srgbClr val="1D4733"/>
                </a:solidFill>
                <a:latin typeface="Calibri"/>
              </a:rPr>
              <a:t>) </a:t>
            </a:r>
          </a:p>
        </p:txBody>
      </p:sp>
      <p:sp>
        <p:nvSpPr>
          <p:cNvPr id="17" name="TextBox 16">
            <a:extLst>
              <a:ext uri="{FF2B5EF4-FFF2-40B4-BE49-F238E27FC236}">
                <a16:creationId xmlns:a16="http://schemas.microsoft.com/office/drawing/2014/main" id="{0D54D79C-DC75-9E4B-85A6-5C48D49DCB04}"/>
              </a:ext>
            </a:extLst>
          </p:cNvPr>
          <p:cNvSpPr txBox="1"/>
          <p:nvPr/>
        </p:nvSpPr>
        <p:spPr>
          <a:xfrm>
            <a:off x="1431610" y="3777641"/>
            <a:ext cx="5738119" cy="1076961"/>
          </a:xfrm>
          <a:prstGeom prst="rect">
            <a:avLst/>
          </a:prstGeom>
          <a:noFill/>
        </p:spPr>
        <p:txBody>
          <a:bodyPr wrap="square">
            <a:spAutoFit/>
          </a:bodyPr>
          <a:lstStyle/>
          <a:p>
            <a:pPr algn="ctr" defTabSz="914357">
              <a:defRPr/>
            </a:pPr>
            <a:r>
              <a:rPr lang="tr-TR" sz="3199" b="1" kern="0" dirty="0">
                <a:solidFill>
                  <a:srgbClr val="1D4733"/>
                </a:solidFill>
                <a:latin typeface="Calibri"/>
              </a:rPr>
              <a:t>Ön Beyin</a:t>
            </a:r>
          </a:p>
          <a:p>
            <a:pPr algn="ctr" defTabSz="914357">
              <a:defRPr/>
            </a:pPr>
            <a:r>
              <a:rPr lang="tr-TR" sz="3199" b="1" kern="0" dirty="0">
                <a:solidFill>
                  <a:srgbClr val="1D4733"/>
                </a:solidFill>
                <a:latin typeface="Calibri"/>
              </a:rPr>
              <a:t>(</a:t>
            </a:r>
            <a:r>
              <a:rPr lang="tr-TR" sz="3199" b="1" kern="0" dirty="0" err="1">
                <a:solidFill>
                  <a:srgbClr val="1D4733"/>
                </a:solidFill>
                <a:latin typeface="Calibri"/>
              </a:rPr>
              <a:t>Prefrontal</a:t>
            </a:r>
            <a:r>
              <a:rPr lang="tr-TR" sz="3199" b="1" kern="0" dirty="0">
                <a:solidFill>
                  <a:srgbClr val="1D4733"/>
                </a:solidFill>
                <a:latin typeface="Calibri"/>
              </a:rPr>
              <a:t> </a:t>
            </a:r>
            <a:r>
              <a:rPr lang="tr-TR" sz="3199" b="1" kern="0" dirty="0" err="1">
                <a:solidFill>
                  <a:srgbClr val="1D4733"/>
                </a:solidFill>
                <a:latin typeface="Calibri"/>
              </a:rPr>
              <a:t>Cortex</a:t>
            </a:r>
            <a:r>
              <a:rPr lang="tr-TR" sz="3199" b="1" kern="0" dirty="0">
                <a:solidFill>
                  <a:srgbClr val="1D4733"/>
                </a:solidFill>
                <a:latin typeface="Calibri"/>
              </a:rPr>
              <a:t>) </a:t>
            </a:r>
          </a:p>
        </p:txBody>
      </p:sp>
      <p:cxnSp>
        <p:nvCxnSpPr>
          <p:cNvPr id="5" name="Straight Connector 4">
            <a:extLst>
              <a:ext uri="{FF2B5EF4-FFF2-40B4-BE49-F238E27FC236}">
                <a16:creationId xmlns:a16="http://schemas.microsoft.com/office/drawing/2014/main" id="{4E4099F4-0F71-C846-921C-02E4CC581EF0}"/>
              </a:ext>
            </a:extLst>
          </p:cNvPr>
          <p:cNvCxnSpPr>
            <a:cxnSpLocks/>
          </p:cNvCxnSpPr>
          <p:nvPr/>
        </p:nvCxnSpPr>
        <p:spPr>
          <a:xfrm flipH="1">
            <a:off x="8395984" y="5942688"/>
            <a:ext cx="2270284" cy="2018274"/>
          </a:xfrm>
          <a:prstGeom prst="line">
            <a:avLst/>
          </a:prstGeom>
          <a:ln w="28575"/>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1F4633E3-8C6F-734D-9146-1708EEB61EC1}"/>
              </a:ext>
            </a:extLst>
          </p:cNvPr>
          <p:cNvCxnSpPr>
            <a:cxnSpLocks/>
          </p:cNvCxnSpPr>
          <p:nvPr/>
        </p:nvCxnSpPr>
        <p:spPr>
          <a:xfrm flipH="1">
            <a:off x="5949219" y="5711145"/>
            <a:ext cx="3075753" cy="875275"/>
          </a:xfrm>
          <a:prstGeom prst="line">
            <a:avLst/>
          </a:prstGeom>
          <a:ln w="28575"/>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5B66EFFA-4578-F74A-B4B2-0BBD248CDBD0}"/>
              </a:ext>
            </a:extLst>
          </p:cNvPr>
          <p:cNvCxnSpPr>
            <a:cxnSpLocks/>
          </p:cNvCxnSpPr>
          <p:nvPr/>
        </p:nvCxnSpPr>
        <p:spPr>
          <a:xfrm flipH="1" flipV="1">
            <a:off x="5039945" y="4264370"/>
            <a:ext cx="2221429" cy="419691"/>
          </a:xfrm>
          <a:prstGeom prst="line">
            <a:avLst/>
          </a:prstGeom>
          <a:ln w="28575"/>
        </p:spPr>
        <p:style>
          <a:lnRef idx="1">
            <a:schemeClr val="dk1"/>
          </a:lnRef>
          <a:fillRef idx="0">
            <a:schemeClr val="dk1"/>
          </a:fillRef>
          <a:effectRef idx="0">
            <a:schemeClr val="dk1"/>
          </a:effectRef>
          <a:fontRef idx="minor">
            <a:schemeClr val="tx1"/>
          </a:fontRef>
        </p:style>
      </p:cxnSp>
      <p:sp>
        <p:nvSpPr>
          <p:cNvPr id="6" name="Metin kutusu 5">
            <a:extLst>
              <a:ext uri="{FF2B5EF4-FFF2-40B4-BE49-F238E27FC236}">
                <a16:creationId xmlns:a16="http://schemas.microsoft.com/office/drawing/2014/main" id="{7532A476-2AF3-4C81-69D5-C9100D09FF38}"/>
              </a:ext>
            </a:extLst>
          </p:cNvPr>
          <p:cNvSpPr txBox="1"/>
          <p:nvPr/>
        </p:nvSpPr>
        <p:spPr>
          <a:xfrm>
            <a:off x="318440" y="284178"/>
            <a:ext cx="15959727" cy="802848"/>
          </a:xfrm>
          <a:prstGeom prst="rect">
            <a:avLst/>
          </a:prstGeom>
          <a:noFill/>
        </p:spPr>
        <p:txBody>
          <a:bodyPr wrap="square" rtlCol="0">
            <a:spAutoFit/>
          </a:bodyPr>
          <a:lstStyle/>
          <a:p>
            <a:r>
              <a:rPr lang="tr-TR" sz="4617" b="1" dirty="0">
                <a:solidFill>
                  <a:srgbClr val="114533"/>
                </a:solidFill>
              </a:rPr>
              <a:t>BEYİN YAPISI VE BAĞIMLILIK</a:t>
            </a:r>
          </a:p>
        </p:txBody>
      </p:sp>
    </p:spTree>
    <p:extLst>
      <p:ext uri="{BB962C8B-B14F-4D97-AF65-F5344CB8AC3E}">
        <p14:creationId xmlns:p14="http://schemas.microsoft.com/office/powerpoint/2010/main" val="2734901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a:extLst>
              <a:ext uri="{FF2B5EF4-FFF2-40B4-BE49-F238E27FC236}">
                <a16:creationId xmlns:a16="http://schemas.microsoft.com/office/drawing/2014/main" id="{60720CF0-8ED2-68F8-EE19-92CEA7BD6B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02464" y="3063875"/>
            <a:ext cx="7480132" cy="4419600"/>
          </a:xfrm>
          <a:prstGeom prst="rect">
            <a:avLst/>
          </a:prstGeom>
        </p:spPr>
      </p:pic>
      <p:sp>
        <p:nvSpPr>
          <p:cNvPr id="11" name="Dikdörtgen 15">
            <a:extLst>
              <a:ext uri="{FF2B5EF4-FFF2-40B4-BE49-F238E27FC236}">
                <a16:creationId xmlns:a16="http://schemas.microsoft.com/office/drawing/2014/main" id="{B139FA39-47F8-42D7-81D5-D36F1BFA9640}"/>
              </a:ext>
            </a:extLst>
          </p:cNvPr>
          <p:cNvSpPr/>
          <p:nvPr/>
        </p:nvSpPr>
        <p:spPr>
          <a:xfrm>
            <a:off x="821504" y="2783278"/>
            <a:ext cx="10607963" cy="5742791"/>
          </a:xfrm>
          <a:prstGeom prst="rect">
            <a:avLst/>
          </a:prstGeom>
          <a:noFill/>
        </p:spPr>
        <p:txBody>
          <a:bodyPr wrap="square">
            <a:spAutoFit/>
          </a:bodyPr>
          <a:lstStyle/>
          <a:p>
            <a:r>
              <a:rPr lang="fi-FI" sz="4400" b="1" dirty="0"/>
              <a:t>Kafein ve nikotin: “kahve ile sigara”</a:t>
            </a:r>
            <a:endParaRPr lang="tr-TR" sz="4400" dirty="0"/>
          </a:p>
          <a:p>
            <a:pPr marL="565442" indent="-565442">
              <a:buFont typeface="Arial" panose="020B0604020202020204" pitchFamily="34" charset="0"/>
              <a:buChar char="•"/>
            </a:pPr>
            <a:endParaRPr lang="tr-TR" sz="4400" dirty="0"/>
          </a:p>
          <a:p>
            <a:pPr marL="565442" indent="-565442">
              <a:buFont typeface="Arial" panose="020B0604020202020204" pitchFamily="34" charset="0"/>
              <a:buChar char="•"/>
            </a:pPr>
            <a:r>
              <a:rPr lang="tr-TR" sz="4400" dirty="0"/>
              <a:t>Kahve de sigara da uyarıcı olduğundan</a:t>
            </a:r>
            <a:r>
              <a:rPr lang="en-US" sz="4400" dirty="0"/>
              <a:t>,</a:t>
            </a:r>
            <a:r>
              <a:rPr lang="tr-TR" sz="4400" dirty="0"/>
              <a:t> birlikte alınması </a:t>
            </a:r>
            <a:r>
              <a:rPr lang="en-US" sz="4400" dirty="0" err="1"/>
              <a:t>ayrı</a:t>
            </a:r>
            <a:r>
              <a:rPr lang="en-US" sz="4400" dirty="0"/>
              <a:t> </a:t>
            </a:r>
            <a:r>
              <a:rPr lang="en-US" sz="4400" dirty="0" err="1"/>
              <a:t>ayrı</a:t>
            </a:r>
            <a:r>
              <a:rPr lang="en-US" sz="4400" dirty="0"/>
              <a:t> </a:t>
            </a:r>
            <a:r>
              <a:rPr lang="en-US" sz="4400" dirty="0" err="1"/>
              <a:t>alınmasına</a:t>
            </a:r>
            <a:r>
              <a:rPr lang="en-US" sz="4400" dirty="0"/>
              <a:t> </a:t>
            </a:r>
            <a:r>
              <a:rPr lang="en-US" sz="4400" dirty="0" err="1"/>
              <a:t>oranla</a:t>
            </a:r>
            <a:r>
              <a:rPr lang="en-US" sz="4400" dirty="0"/>
              <a:t> </a:t>
            </a:r>
            <a:r>
              <a:rPr lang="en-US" sz="4400" b="1" dirty="0" err="1"/>
              <a:t>daha</a:t>
            </a:r>
            <a:r>
              <a:rPr lang="en-US" sz="4400" b="1" dirty="0"/>
              <a:t> </a:t>
            </a:r>
            <a:r>
              <a:rPr lang="en-US" sz="4400" b="1" dirty="0" err="1"/>
              <a:t>çabuk</a:t>
            </a:r>
            <a:r>
              <a:rPr lang="en-US" sz="4400" dirty="0"/>
              <a:t> </a:t>
            </a:r>
            <a:r>
              <a:rPr lang="en-US" sz="4400" dirty="0" err="1"/>
              <a:t>ve</a:t>
            </a:r>
            <a:r>
              <a:rPr lang="en-US" sz="4400" dirty="0"/>
              <a:t> </a:t>
            </a:r>
            <a:r>
              <a:rPr lang="en-US" sz="4400" b="1" dirty="0" err="1"/>
              <a:t>şiddetli</a:t>
            </a:r>
            <a:r>
              <a:rPr lang="en-US" sz="4400" dirty="0"/>
              <a:t> </a:t>
            </a:r>
            <a:r>
              <a:rPr lang="en-US" sz="4400" dirty="0" err="1"/>
              <a:t>bir</a:t>
            </a:r>
            <a:r>
              <a:rPr lang="en-US" sz="4400" dirty="0"/>
              <a:t> </a:t>
            </a:r>
            <a:r>
              <a:rPr lang="en-US" sz="4400" dirty="0" err="1"/>
              <a:t>bağımlılığa</a:t>
            </a:r>
            <a:r>
              <a:rPr lang="en-US" sz="4400" dirty="0"/>
              <a:t> </a:t>
            </a:r>
            <a:r>
              <a:rPr lang="en-US" sz="4400" dirty="0" err="1"/>
              <a:t>neden</a:t>
            </a:r>
            <a:r>
              <a:rPr lang="en-US" sz="4400" dirty="0"/>
              <a:t> </a:t>
            </a:r>
            <a:r>
              <a:rPr lang="en-US" sz="4400" dirty="0" err="1"/>
              <a:t>olmaktadır</a:t>
            </a:r>
            <a:r>
              <a:rPr lang="en-US" sz="4400" dirty="0"/>
              <a:t>.</a:t>
            </a:r>
            <a:r>
              <a:rPr lang="tr-TR" sz="4400" dirty="0"/>
              <a:t> S</a:t>
            </a:r>
            <a:r>
              <a:rPr lang="en-US" sz="4400" dirty="0" err="1"/>
              <a:t>ağlığa</a:t>
            </a:r>
            <a:r>
              <a:rPr lang="tr-TR" sz="4400" dirty="0"/>
              <a:t> da</a:t>
            </a:r>
            <a:r>
              <a:rPr lang="en-US" sz="4400" dirty="0"/>
              <a:t> </a:t>
            </a:r>
            <a:r>
              <a:rPr lang="en-US" sz="4400" dirty="0" err="1"/>
              <a:t>daha</a:t>
            </a:r>
            <a:r>
              <a:rPr lang="en-US" sz="4400" dirty="0"/>
              <a:t> </a:t>
            </a:r>
            <a:r>
              <a:rPr lang="en-US" sz="4400" dirty="0" err="1"/>
              <a:t>fazla</a:t>
            </a:r>
            <a:r>
              <a:rPr lang="en-US" sz="4400" dirty="0"/>
              <a:t> </a:t>
            </a:r>
            <a:r>
              <a:rPr lang="en-US" sz="4400" dirty="0" err="1"/>
              <a:t>zarar</a:t>
            </a:r>
            <a:r>
              <a:rPr lang="en-US" sz="4400" dirty="0"/>
              <a:t> </a:t>
            </a:r>
            <a:r>
              <a:rPr lang="en-US" sz="4400" dirty="0" err="1"/>
              <a:t>vermektedir</a:t>
            </a:r>
            <a:r>
              <a:rPr lang="en-US" sz="4400" dirty="0"/>
              <a:t>. </a:t>
            </a:r>
          </a:p>
          <a:p>
            <a:pPr>
              <a:lnSpc>
                <a:spcPct val="150000"/>
              </a:lnSpc>
            </a:pPr>
            <a:endParaRPr lang="tr-TR" sz="4400" dirty="0"/>
          </a:p>
        </p:txBody>
      </p:sp>
      <p:sp>
        <p:nvSpPr>
          <p:cNvPr id="5" name="Metin kutusu 4">
            <a:extLst>
              <a:ext uri="{FF2B5EF4-FFF2-40B4-BE49-F238E27FC236}">
                <a16:creationId xmlns:a16="http://schemas.microsoft.com/office/drawing/2014/main" id="{025EF945-B313-98B9-EF3E-ABFABE2D34A3}"/>
              </a:ext>
            </a:extLst>
          </p:cNvPr>
          <p:cNvSpPr txBox="1"/>
          <p:nvPr/>
        </p:nvSpPr>
        <p:spPr>
          <a:xfrm>
            <a:off x="318440" y="284178"/>
            <a:ext cx="15959727" cy="802848"/>
          </a:xfrm>
          <a:prstGeom prst="rect">
            <a:avLst/>
          </a:prstGeom>
          <a:noFill/>
        </p:spPr>
        <p:txBody>
          <a:bodyPr wrap="square" rtlCol="0">
            <a:spAutoFit/>
          </a:bodyPr>
          <a:lstStyle/>
          <a:p>
            <a:r>
              <a:rPr lang="tr-TR" sz="4617" b="1" dirty="0">
                <a:solidFill>
                  <a:srgbClr val="114533"/>
                </a:solidFill>
              </a:rPr>
              <a:t>HAZ KOMBİNASYONU</a:t>
            </a:r>
          </a:p>
        </p:txBody>
      </p:sp>
      <p:pic>
        <p:nvPicPr>
          <p:cNvPr id="12" name="Resim 11" descr="daire, yazı tipi, metin, grafik içeren bir resim&#10;&#10;Yapay zeka tarafından oluşturulmuş içerik yanlış olabilir.">
            <a:extLst>
              <a:ext uri="{FF2B5EF4-FFF2-40B4-BE49-F238E27FC236}">
                <a16:creationId xmlns:a16="http://schemas.microsoft.com/office/drawing/2014/main" id="{883CB7F7-25D3-26CD-97BD-5E64702A9A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36650" y="8559778"/>
            <a:ext cx="6096000" cy="2184400"/>
          </a:xfrm>
          <a:prstGeom prst="rect">
            <a:avLst/>
          </a:prstGeom>
        </p:spPr>
      </p:pic>
    </p:spTree>
    <p:extLst>
      <p:ext uri="{BB962C8B-B14F-4D97-AF65-F5344CB8AC3E}">
        <p14:creationId xmlns:p14="http://schemas.microsoft.com/office/powerpoint/2010/main" val="78915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1285976" y="7606583"/>
            <a:ext cx="2309951" cy="2642024"/>
          </a:xfrm>
          <a:custGeom>
            <a:avLst/>
            <a:gdLst/>
            <a:ahLst/>
            <a:cxnLst/>
            <a:rect l="l" t="t" r="r" b="b"/>
            <a:pathLst>
              <a:path w="2104707" h="2555715">
                <a:moveTo>
                  <a:pt x="0" y="0"/>
                </a:moveTo>
                <a:lnTo>
                  <a:pt x="2104707" y="0"/>
                </a:lnTo>
                <a:lnTo>
                  <a:pt x="2104707" y="2555715"/>
                </a:lnTo>
                <a:lnTo>
                  <a:pt x="0" y="2555715"/>
                </a:lnTo>
                <a:lnTo>
                  <a:pt x="0" y="0"/>
                </a:lnTo>
                <a:close/>
              </a:path>
            </a:pathLst>
          </a:custGeom>
          <a:blipFill>
            <a:blip r:embed="rId2"/>
            <a:stretch>
              <a:fillRect/>
            </a:stretch>
          </a:blipFill>
        </p:spPr>
        <p:txBody>
          <a:bodyPr/>
          <a:lstStyle/>
          <a:p>
            <a:endParaRPr lang="tr-TR" sz="2968"/>
          </a:p>
        </p:txBody>
      </p:sp>
      <p:sp>
        <p:nvSpPr>
          <p:cNvPr id="8" name="Freeform 8"/>
          <p:cNvSpPr/>
          <p:nvPr/>
        </p:nvSpPr>
        <p:spPr>
          <a:xfrm>
            <a:off x="5784850" y="7564525"/>
            <a:ext cx="2217305" cy="2642024"/>
          </a:xfrm>
          <a:custGeom>
            <a:avLst/>
            <a:gdLst/>
            <a:ahLst/>
            <a:cxnLst/>
            <a:rect l="l" t="t" r="r" b="b"/>
            <a:pathLst>
              <a:path w="2102137" h="2555715">
                <a:moveTo>
                  <a:pt x="0" y="0"/>
                </a:moveTo>
                <a:lnTo>
                  <a:pt x="2102137" y="0"/>
                </a:lnTo>
                <a:lnTo>
                  <a:pt x="2102137" y="2555715"/>
                </a:lnTo>
                <a:lnTo>
                  <a:pt x="0" y="2555715"/>
                </a:lnTo>
                <a:lnTo>
                  <a:pt x="0" y="0"/>
                </a:lnTo>
                <a:close/>
              </a:path>
            </a:pathLst>
          </a:custGeom>
          <a:blipFill>
            <a:blip r:embed="rId3"/>
            <a:stretch>
              <a:fillRect l="-3189" r="-3189"/>
            </a:stretch>
          </a:blipFill>
        </p:spPr>
        <p:txBody>
          <a:bodyPr/>
          <a:lstStyle/>
          <a:p>
            <a:endParaRPr lang="tr-TR" sz="2968"/>
          </a:p>
        </p:txBody>
      </p:sp>
      <p:sp>
        <p:nvSpPr>
          <p:cNvPr id="9" name="Freeform 9"/>
          <p:cNvSpPr/>
          <p:nvPr/>
        </p:nvSpPr>
        <p:spPr>
          <a:xfrm>
            <a:off x="12468935" y="7606584"/>
            <a:ext cx="2264139" cy="2599967"/>
          </a:xfrm>
          <a:custGeom>
            <a:avLst/>
            <a:gdLst/>
            <a:ahLst/>
            <a:cxnLst/>
            <a:rect l="l" t="t" r="r" b="b"/>
            <a:pathLst>
              <a:path w="2059608" h="2365100">
                <a:moveTo>
                  <a:pt x="0" y="0"/>
                </a:moveTo>
                <a:lnTo>
                  <a:pt x="2059608" y="0"/>
                </a:lnTo>
                <a:lnTo>
                  <a:pt x="2059608" y="2365100"/>
                </a:lnTo>
                <a:lnTo>
                  <a:pt x="0" y="2365100"/>
                </a:lnTo>
                <a:lnTo>
                  <a:pt x="0" y="0"/>
                </a:lnTo>
                <a:close/>
              </a:path>
            </a:pathLst>
          </a:custGeom>
          <a:blipFill>
            <a:blip r:embed="rId4"/>
            <a:stretch>
              <a:fillRect/>
            </a:stretch>
          </a:blipFill>
        </p:spPr>
        <p:txBody>
          <a:bodyPr/>
          <a:lstStyle/>
          <a:p>
            <a:endParaRPr lang="tr-TR" sz="2968"/>
          </a:p>
        </p:txBody>
      </p:sp>
      <p:sp>
        <p:nvSpPr>
          <p:cNvPr id="10" name="Freeform 10"/>
          <p:cNvSpPr/>
          <p:nvPr/>
        </p:nvSpPr>
        <p:spPr>
          <a:xfrm>
            <a:off x="16555008" y="7564525"/>
            <a:ext cx="2471592" cy="2684082"/>
          </a:xfrm>
          <a:custGeom>
            <a:avLst/>
            <a:gdLst/>
            <a:ahLst/>
            <a:cxnLst/>
            <a:rect l="l" t="t" r="r" b="b"/>
            <a:pathLst>
              <a:path w="2248322" h="2441616">
                <a:moveTo>
                  <a:pt x="0" y="0"/>
                </a:moveTo>
                <a:lnTo>
                  <a:pt x="2248321" y="0"/>
                </a:lnTo>
                <a:lnTo>
                  <a:pt x="2248321" y="2441616"/>
                </a:lnTo>
                <a:lnTo>
                  <a:pt x="0" y="2441616"/>
                </a:lnTo>
                <a:lnTo>
                  <a:pt x="0" y="0"/>
                </a:lnTo>
                <a:close/>
              </a:path>
            </a:pathLst>
          </a:custGeom>
          <a:blipFill>
            <a:blip r:embed="rId5"/>
            <a:stretch>
              <a:fillRect/>
            </a:stretch>
          </a:blipFill>
        </p:spPr>
        <p:txBody>
          <a:bodyPr/>
          <a:lstStyle/>
          <a:p>
            <a:endParaRPr lang="tr-TR" sz="2968"/>
          </a:p>
        </p:txBody>
      </p:sp>
      <p:sp>
        <p:nvSpPr>
          <p:cNvPr id="11" name="TextBox 11"/>
          <p:cNvSpPr txBox="1"/>
          <p:nvPr/>
        </p:nvSpPr>
        <p:spPr>
          <a:xfrm>
            <a:off x="1094204" y="5586192"/>
            <a:ext cx="7570007" cy="1022780"/>
          </a:xfrm>
          <a:prstGeom prst="rect">
            <a:avLst/>
          </a:prstGeom>
        </p:spPr>
        <p:txBody>
          <a:bodyPr wrap="square" lIns="0" tIns="0" rIns="0" bIns="0" rtlCol="0" anchor="t">
            <a:spAutoFit/>
          </a:bodyPr>
          <a:lstStyle/>
          <a:p>
            <a:pPr>
              <a:lnSpc>
                <a:spcPts val="4682"/>
              </a:lnSpc>
            </a:pPr>
            <a:r>
              <a:rPr lang="en-US" sz="3600" b="1" dirty="0" err="1">
                <a:solidFill>
                  <a:srgbClr val="363839"/>
                </a:solidFill>
                <a:latin typeface="Clear Sans Bold"/>
                <a:ea typeface="Clear Sans Bold"/>
                <a:cs typeface="Clear Sans Bold"/>
                <a:sym typeface="Clear Sans Bold"/>
              </a:rPr>
              <a:t>Bağımlı</a:t>
            </a:r>
            <a:r>
              <a:rPr lang="en-US" sz="3600" b="1" dirty="0">
                <a:solidFill>
                  <a:srgbClr val="363839"/>
                </a:solidFill>
                <a:latin typeface="Clear Sans Bold"/>
                <a:ea typeface="Clear Sans Bold"/>
                <a:cs typeface="Clear Sans Bold"/>
                <a:sym typeface="Clear Sans Bold"/>
              </a:rPr>
              <a:t> </a:t>
            </a:r>
            <a:r>
              <a:rPr lang="en-US" sz="3600" b="1" dirty="0" err="1">
                <a:solidFill>
                  <a:srgbClr val="363839"/>
                </a:solidFill>
                <a:latin typeface="Clear Sans Bold"/>
                <a:ea typeface="Clear Sans Bold"/>
                <a:cs typeface="Clear Sans Bold"/>
                <a:sym typeface="Clear Sans Bold"/>
              </a:rPr>
              <a:t>olmadan</a:t>
            </a:r>
            <a:r>
              <a:rPr lang="en-US" sz="3600" b="1" dirty="0">
                <a:solidFill>
                  <a:srgbClr val="363839"/>
                </a:solidFill>
                <a:latin typeface="Clear Sans Bold"/>
                <a:ea typeface="Clear Sans Bold"/>
                <a:cs typeface="Clear Sans Bold"/>
                <a:sym typeface="Clear Sans Bold"/>
              </a:rPr>
              <a:t> </a:t>
            </a:r>
            <a:r>
              <a:rPr lang="en-US" sz="3600" b="1" dirty="0" err="1">
                <a:solidFill>
                  <a:srgbClr val="363839"/>
                </a:solidFill>
                <a:latin typeface="Clear Sans Bold"/>
                <a:ea typeface="Clear Sans Bold"/>
                <a:cs typeface="Clear Sans Bold"/>
                <a:sym typeface="Clear Sans Bold"/>
              </a:rPr>
              <a:t>önce</a:t>
            </a:r>
            <a:r>
              <a:rPr lang="en-US" sz="3600" b="1" dirty="0">
                <a:solidFill>
                  <a:srgbClr val="363839"/>
                </a:solidFill>
                <a:latin typeface="Clear Sans Bold"/>
                <a:ea typeface="Clear Sans Bold"/>
                <a:cs typeface="Clear Sans Bold"/>
                <a:sym typeface="Clear Sans Bold"/>
              </a:rPr>
              <a:t> </a:t>
            </a:r>
            <a:r>
              <a:rPr lang="en-US" sz="3600" b="1" dirty="0" err="1">
                <a:solidFill>
                  <a:srgbClr val="363839"/>
                </a:solidFill>
                <a:latin typeface="Clear Sans Bold"/>
                <a:ea typeface="Clear Sans Bold"/>
                <a:cs typeface="Clear Sans Bold"/>
                <a:sym typeface="Clear Sans Bold"/>
              </a:rPr>
              <a:t>dopamin</a:t>
            </a:r>
            <a:endParaRPr lang="en-US" sz="3600" b="1" dirty="0">
              <a:solidFill>
                <a:srgbClr val="363839"/>
              </a:solidFill>
              <a:latin typeface="Clear Sans Bold"/>
              <a:ea typeface="Clear Sans Bold"/>
              <a:cs typeface="Clear Sans Bold"/>
              <a:sym typeface="Clear Sans Bold"/>
            </a:endParaRPr>
          </a:p>
          <a:p>
            <a:pPr>
              <a:lnSpc>
                <a:spcPts val="3122"/>
              </a:lnSpc>
              <a:spcBef>
                <a:spcPct val="0"/>
              </a:spcBef>
            </a:pPr>
            <a:endParaRPr lang="en-US" sz="3600" b="1" dirty="0">
              <a:solidFill>
                <a:srgbClr val="363839"/>
              </a:solidFill>
              <a:latin typeface="Clear Sans Bold"/>
              <a:ea typeface="Clear Sans Bold"/>
              <a:cs typeface="Clear Sans Bold"/>
              <a:sym typeface="Clear Sans Bold"/>
            </a:endParaRPr>
          </a:p>
        </p:txBody>
      </p:sp>
      <p:sp>
        <p:nvSpPr>
          <p:cNvPr id="12" name="TextBox 12"/>
          <p:cNvSpPr txBox="1"/>
          <p:nvPr/>
        </p:nvSpPr>
        <p:spPr>
          <a:xfrm>
            <a:off x="12384806" y="5586192"/>
            <a:ext cx="7570007" cy="1022780"/>
          </a:xfrm>
          <a:prstGeom prst="rect">
            <a:avLst/>
          </a:prstGeom>
        </p:spPr>
        <p:txBody>
          <a:bodyPr wrap="square" lIns="0" tIns="0" rIns="0" bIns="0" rtlCol="0" anchor="t">
            <a:spAutoFit/>
          </a:bodyPr>
          <a:lstStyle/>
          <a:p>
            <a:pPr>
              <a:lnSpc>
                <a:spcPts val="4682"/>
              </a:lnSpc>
            </a:pPr>
            <a:r>
              <a:rPr lang="en-US" sz="3600" b="1" dirty="0" err="1">
                <a:solidFill>
                  <a:srgbClr val="363839"/>
                </a:solidFill>
                <a:latin typeface="Clear Sans Bold"/>
                <a:ea typeface="Clear Sans Bold"/>
                <a:cs typeface="Clear Sans Bold"/>
                <a:sym typeface="Clear Sans Bold"/>
              </a:rPr>
              <a:t>Bağımlı</a:t>
            </a:r>
            <a:r>
              <a:rPr lang="en-US" sz="3600" b="1" dirty="0">
                <a:solidFill>
                  <a:srgbClr val="363839"/>
                </a:solidFill>
                <a:latin typeface="Clear Sans Bold"/>
                <a:ea typeface="Clear Sans Bold"/>
                <a:cs typeface="Clear Sans Bold"/>
                <a:sym typeface="Clear Sans Bold"/>
              </a:rPr>
              <a:t> </a:t>
            </a:r>
            <a:r>
              <a:rPr lang="en-US" sz="3600" b="1" dirty="0" err="1">
                <a:solidFill>
                  <a:srgbClr val="363839"/>
                </a:solidFill>
                <a:latin typeface="Clear Sans Bold"/>
                <a:ea typeface="Clear Sans Bold"/>
                <a:cs typeface="Clear Sans Bold"/>
                <a:sym typeface="Clear Sans Bold"/>
              </a:rPr>
              <a:t>olduktan</a:t>
            </a:r>
            <a:r>
              <a:rPr lang="en-US" sz="3600" b="1" dirty="0">
                <a:solidFill>
                  <a:srgbClr val="363839"/>
                </a:solidFill>
                <a:latin typeface="Clear Sans Bold"/>
                <a:ea typeface="Clear Sans Bold"/>
                <a:cs typeface="Clear Sans Bold"/>
                <a:sym typeface="Clear Sans Bold"/>
              </a:rPr>
              <a:t> </a:t>
            </a:r>
            <a:r>
              <a:rPr lang="en-US" sz="3600" b="1" dirty="0" err="1">
                <a:solidFill>
                  <a:srgbClr val="363839"/>
                </a:solidFill>
                <a:latin typeface="Clear Sans Bold"/>
                <a:ea typeface="Clear Sans Bold"/>
                <a:cs typeface="Clear Sans Bold"/>
                <a:sym typeface="Clear Sans Bold"/>
              </a:rPr>
              <a:t>sonra</a:t>
            </a:r>
            <a:r>
              <a:rPr lang="en-US" sz="3600" b="1" dirty="0">
                <a:solidFill>
                  <a:srgbClr val="363839"/>
                </a:solidFill>
                <a:latin typeface="Clear Sans Bold"/>
                <a:ea typeface="Clear Sans Bold"/>
                <a:cs typeface="Clear Sans Bold"/>
                <a:sym typeface="Clear Sans Bold"/>
              </a:rPr>
              <a:t> </a:t>
            </a:r>
            <a:r>
              <a:rPr lang="en-US" sz="3600" b="1" dirty="0" err="1">
                <a:solidFill>
                  <a:srgbClr val="363839"/>
                </a:solidFill>
                <a:latin typeface="Clear Sans Bold"/>
                <a:ea typeface="Clear Sans Bold"/>
                <a:cs typeface="Clear Sans Bold"/>
                <a:sym typeface="Clear Sans Bold"/>
              </a:rPr>
              <a:t>dopamin</a:t>
            </a:r>
            <a:endParaRPr lang="en-US" sz="3600" b="1" dirty="0">
              <a:solidFill>
                <a:srgbClr val="363839"/>
              </a:solidFill>
              <a:latin typeface="Clear Sans Bold"/>
              <a:ea typeface="Clear Sans Bold"/>
              <a:cs typeface="Clear Sans Bold"/>
              <a:sym typeface="Clear Sans Bold"/>
            </a:endParaRPr>
          </a:p>
          <a:p>
            <a:pPr>
              <a:lnSpc>
                <a:spcPts val="3122"/>
              </a:lnSpc>
              <a:spcBef>
                <a:spcPct val="0"/>
              </a:spcBef>
            </a:pPr>
            <a:endParaRPr lang="en-US" sz="3600" b="1" dirty="0">
              <a:solidFill>
                <a:srgbClr val="363839"/>
              </a:solidFill>
              <a:latin typeface="Clear Sans Bold"/>
              <a:ea typeface="Clear Sans Bold"/>
              <a:cs typeface="Clear Sans Bold"/>
              <a:sym typeface="Clear Sans Bold"/>
            </a:endParaRPr>
          </a:p>
        </p:txBody>
      </p:sp>
      <p:sp>
        <p:nvSpPr>
          <p:cNvPr id="13" name="TextBox 13"/>
          <p:cNvSpPr txBox="1"/>
          <p:nvPr/>
        </p:nvSpPr>
        <p:spPr>
          <a:xfrm>
            <a:off x="1094204" y="6658355"/>
            <a:ext cx="2697265" cy="563616"/>
          </a:xfrm>
          <a:prstGeom prst="rect">
            <a:avLst/>
          </a:prstGeom>
        </p:spPr>
        <p:txBody>
          <a:bodyPr lIns="0" tIns="0" rIns="0" bIns="0" rtlCol="0" anchor="t">
            <a:spAutoFit/>
          </a:bodyPr>
          <a:lstStyle/>
          <a:p>
            <a:pPr>
              <a:lnSpc>
                <a:spcPts val="4682"/>
              </a:lnSpc>
              <a:spcBef>
                <a:spcPct val="0"/>
              </a:spcBef>
            </a:pPr>
            <a:r>
              <a:rPr lang="en-US" sz="3296">
                <a:solidFill>
                  <a:srgbClr val="363839"/>
                </a:solidFill>
                <a:latin typeface="Clear Sans"/>
                <a:ea typeface="Clear Sans"/>
                <a:cs typeface="Clear Sans"/>
                <a:sym typeface="Clear Sans"/>
              </a:rPr>
              <a:t>Normal Beyin</a:t>
            </a:r>
          </a:p>
        </p:txBody>
      </p:sp>
      <p:sp>
        <p:nvSpPr>
          <p:cNvPr id="14" name="TextBox 14"/>
          <p:cNvSpPr txBox="1"/>
          <p:nvPr/>
        </p:nvSpPr>
        <p:spPr>
          <a:xfrm>
            <a:off x="4570496" y="6658355"/>
            <a:ext cx="5239177" cy="563616"/>
          </a:xfrm>
          <a:prstGeom prst="rect">
            <a:avLst/>
          </a:prstGeom>
        </p:spPr>
        <p:txBody>
          <a:bodyPr wrap="square" lIns="0" tIns="0" rIns="0" bIns="0" rtlCol="0" anchor="t">
            <a:spAutoFit/>
          </a:bodyPr>
          <a:lstStyle/>
          <a:p>
            <a:pPr algn="ctr">
              <a:lnSpc>
                <a:spcPts val="4682"/>
              </a:lnSpc>
              <a:spcBef>
                <a:spcPct val="0"/>
              </a:spcBef>
            </a:pPr>
            <a:r>
              <a:rPr lang="en-US" sz="3296" dirty="0">
                <a:solidFill>
                  <a:srgbClr val="363839"/>
                </a:solidFill>
                <a:latin typeface="Clear Sans"/>
                <a:ea typeface="Clear Sans"/>
                <a:cs typeface="Clear Sans"/>
                <a:sym typeface="Clear Sans"/>
              </a:rPr>
              <a:t>SAM </a:t>
            </a:r>
            <a:r>
              <a:rPr lang="en-US" sz="3296" dirty="0" err="1">
                <a:solidFill>
                  <a:srgbClr val="363839"/>
                </a:solidFill>
                <a:latin typeface="Clear Sans"/>
                <a:ea typeface="Clear Sans"/>
                <a:cs typeface="Clear Sans"/>
                <a:sym typeface="Clear Sans"/>
              </a:rPr>
              <a:t>Kullandıktan</a:t>
            </a:r>
            <a:r>
              <a:rPr lang="en-US" sz="3296" dirty="0">
                <a:solidFill>
                  <a:srgbClr val="363839"/>
                </a:solidFill>
                <a:latin typeface="Clear Sans"/>
                <a:ea typeface="Clear Sans"/>
                <a:cs typeface="Clear Sans"/>
                <a:sym typeface="Clear Sans"/>
              </a:rPr>
              <a:t> Sonra </a:t>
            </a:r>
            <a:r>
              <a:rPr lang="en-US" sz="3296" dirty="0" err="1">
                <a:solidFill>
                  <a:srgbClr val="363839"/>
                </a:solidFill>
                <a:latin typeface="Clear Sans"/>
                <a:ea typeface="Clear Sans"/>
                <a:cs typeface="Clear Sans"/>
                <a:sym typeface="Clear Sans"/>
              </a:rPr>
              <a:t>Beyin</a:t>
            </a:r>
            <a:endParaRPr lang="en-US" sz="3296" dirty="0">
              <a:solidFill>
                <a:srgbClr val="363839"/>
              </a:solidFill>
              <a:latin typeface="Clear Sans"/>
              <a:ea typeface="Clear Sans"/>
              <a:cs typeface="Clear Sans"/>
              <a:sym typeface="Clear Sans"/>
            </a:endParaRPr>
          </a:p>
        </p:txBody>
      </p:sp>
      <p:sp>
        <p:nvSpPr>
          <p:cNvPr id="15" name="TextBox 15"/>
          <p:cNvSpPr txBox="1"/>
          <p:nvPr/>
        </p:nvSpPr>
        <p:spPr>
          <a:xfrm>
            <a:off x="12384806" y="6691335"/>
            <a:ext cx="3148798" cy="563616"/>
          </a:xfrm>
          <a:prstGeom prst="rect">
            <a:avLst/>
          </a:prstGeom>
        </p:spPr>
        <p:txBody>
          <a:bodyPr lIns="0" tIns="0" rIns="0" bIns="0" rtlCol="0" anchor="t">
            <a:spAutoFit/>
          </a:bodyPr>
          <a:lstStyle/>
          <a:p>
            <a:pPr>
              <a:lnSpc>
                <a:spcPts val="4682"/>
              </a:lnSpc>
              <a:spcBef>
                <a:spcPct val="0"/>
              </a:spcBef>
            </a:pPr>
            <a:r>
              <a:rPr lang="en-US" sz="3296" dirty="0">
                <a:solidFill>
                  <a:srgbClr val="363839"/>
                </a:solidFill>
                <a:latin typeface="Clear Sans"/>
                <a:ea typeface="Clear Sans"/>
                <a:cs typeface="Clear Sans"/>
                <a:sym typeface="Clear Sans"/>
              </a:rPr>
              <a:t>SAM </a:t>
            </a:r>
            <a:r>
              <a:rPr lang="en-US" sz="3296" dirty="0" err="1">
                <a:solidFill>
                  <a:srgbClr val="363839"/>
                </a:solidFill>
                <a:latin typeface="Clear Sans"/>
                <a:ea typeface="Clear Sans"/>
                <a:cs typeface="Clear Sans"/>
                <a:sym typeface="Clear Sans"/>
              </a:rPr>
              <a:t>Olmayınca</a:t>
            </a:r>
            <a:endParaRPr lang="en-US" sz="3296" dirty="0">
              <a:solidFill>
                <a:srgbClr val="363839"/>
              </a:solidFill>
              <a:latin typeface="Clear Sans"/>
              <a:ea typeface="Clear Sans"/>
              <a:cs typeface="Clear Sans"/>
              <a:sym typeface="Clear Sans"/>
            </a:endParaRPr>
          </a:p>
        </p:txBody>
      </p:sp>
      <p:sp>
        <p:nvSpPr>
          <p:cNvPr id="16" name="TextBox 16"/>
          <p:cNvSpPr txBox="1"/>
          <p:nvPr/>
        </p:nvSpPr>
        <p:spPr>
          <a:xfrm>
            <a:off x="16555008" y="6658355"/>
            <a:ext cx="3148798" cy="563616"/>
          </a:xfrm>
          <a:prstGeom prst="rect">
            <a:avLst/>
          </a:prstGeom>
        </p:spPr>
        <p:txBody>
          <a:bodyPr lIns="0" tIns="0" rIns="0" bIns="0" rtlCol="0" anchor="t">
            <a:spAutoFit/>
          </a:bodyPr>
          <a:lstStyle/>
          <a:p>
            <a:pPr>
              <a:lnSpc>
                <a:spcPts val="4682"/>
              </a:lnSpc>
              <a:spcBef>
                <a:spcPct val="0"/>
              </a:spcBef>
            </a:pPr>
            <a:r>
              <a:rPr lang="en-US" sz="3296" dirty="0">
                <a:solidFill>
                  <a:srgbClr val="363839"/>
                </a:solidFill>
                <a:latin typeface="Clear Sans"/>
                <a:ea typeface="Clear Sans"/>
                <a:cs typeface="Clear Sans"/>
                <a:sym typeface="Clear Sans"/>
              </a:rPr>
              <a:t>SAM </a:t>
            </a:r>
            <a:r>
              <a:rPr lang="en-US" sz="3296" dirty="0" err="1">
                <a:solidFill>
                  <a:srgbClr val="363839"/>
                </a:solidFill>
                <a:latin typeface="Clear Sans"/>
                <a:ea typeface="Clear Sans"/>
                <a:cs typeface="Clear Sans"/>
                <a:sym typeface="Clear Sans"/>
              </a:rPr>
              <a:t>Kullanınca</a:t>
            </a:r>
            <a:endParaRPr lang="en-US" sz="3296" dirty="0">
              <a:solidFill>
                <a:srgbClr val="363839"/>
              </a:solidFill>
              <a:latin typeface="Clear Sans"/>
              <a:ea typeface="Clear Sans"/>
              <a:cs typeface="Clear Sans"/>
              <a:sym typeface="Clear Sans"/>
            </a:endParaRPr>
          </a:p>
        </p:txBody>
      </p:sp>
      <p:sp>
        <p:nvSpPr>
          <p:cNvPr id="20" name="TextBox 20"/>
          <p:cNvSpPr txBox="1"/>
          <p:nvPr/>
        </p:nvSpPr>
        <p:spPr>
          <a:xfrm>
            <a:off x="679450" y="2436042"/>
            <a:ext cx="17490117" cy="1801134"/>
          </a:xfrm>
          <a:prstGeom prst="rect">
            <a:avLst/>
          </a:prstGeom>
        </p:spPr>
        <p:txBody>
          <a:bodyPr wrap="square" lIns="0" tIns="0" rIns="0" bIns="0" rtlCol="0" anchor="t">
            <a:spAutoFit/>
          </a:bodyPr>
          <a:lstStyle/>
          <a:p>
            <a:pPr algn="just">
              <a:lnSpc>
                <a:spcPts val="4838"/>
              </a:lnSpc>
              <a:spcBef>
                <a:spcPct val="0"/>
              </a:spcBef>
            </a:pPr>
            <a:r>
              <a:rPr lang="en-US" sz="3300" dirty="0">
                <a:solidFill>
                  <a:srgbClr val="363839"/>
                </a:solidFill>
                <a:ea typeface="Clear Sans"/>
                <a:cs typeface="Clear Sans"/>
                <a:sym typeface="Clear Sans"/>
              </a:rPr>
              <a:t>Sigara, alkol, madde </a:t>
            </a:r>
            <a:r>
              <a:rPr lang="tr-TR" sz="3300" dirty="0">
                <a:solidFill>
                  <a:srgbClr val="363839"/>
                </a:solidFill>
                <a:ea typeface="Clear Sans"/>
                <a:cs typeface="Clear Sans"/>
                <a:sym typeface="Clear Sans"/>
              </a:rPr>
              <a:t>(</a:t>
            </a:r>
            <a:r>
              <a:rPr lang="en-US" sz="3300" dirty="0">
                <a:solidFill>
                  <a:srgbClr val="363839"/>
                </a:solidFill>
                <a:ea typeface="Clear Sans"/>
                <a:cs typeface="Clear Sans"/>
                <a:sym typeface="Clear Sans"/>
              </a:rPr>
              <a:t>SAM) ilk </a:t>
            </a:r>
            <a:r>
              <a:rPr lang="en-US" sz="3300" dirty="0" err="1">
                <a:solidFill>
                  <a:srgbClr val="363839"/>
                </a:solidFill>
                <a:ea typeface="Clear Sans"/>
                <a:cs typeface="Clear Sans"/>
                <a:sym typeface="Clear Sans"/>
              </a:rPr>
              <a:t>defa</a:t>
            </a:r>
            <a:r>
              <a:rPr lang="en-US" sz="3300" dirty="0">
                <a:solidFill>
                  <a:srgbClr val="363839"/>
                </a:solidFill>
                <a:ea typeface="Clear Sans"/>
                <a:cs typeface="Clear Sans"/>
                <a:sym typeface="Clear Sans"/>
              </a:rPr>
              <a:t> </a:t>
            </a:r>
            <a:r>
              <a:rPr lang="en-US" sz="3300" dirty="0" err="1">
                <a:solidFill>
                  <a:srgbClr val="363839"/>
                </a:solidFill>
                <a:ea typeface="Clear Sans"/>
                <a:cs typeface="Clear Sans"/>
                <a:sym typeface="Clear Sans"/>
              </a:rPr>
              <a:t>kullanıldığında</a:t>
            </a:r>
            <a:r>
              <a:rPr lang="en-US" sz="3300" dirty="0">
                <a:solidFill>
                  <a:srgbClr val="363839"/>
                </a:solidFill>
                <a:ea typeface="Clear Sans"/>
                <a:cs typeface="Clear Sans"/>
                <a:sym typeface="Clear Sans"/>
              </a:rPr>
              <a:t> </a:t>
            </a:r>
            <a:r>
              <a:rPr lang="en-US" sz="3300" dirty="0" err="1">
                <a:solidFill>
                  <a:srgbClr val="363839"/>
                </a:solidFill>
                <a:ea typeface="Clear Sans"/>
                <a:cs typeface="Clear Sans"/>
                <a:sym typeface="Clear Sans"/>
              </a:rPr>
              <a:t>beyinde</a:t>
            </a:r>
            <a:r>
              <a:rPr lang="en-US" sz="3300" dirty="0">
                <a:solidFill>
                  <a:srgbClr val="363839"/>
                </a:solidFill>
                <a:ea typeface="Clear Sans"/>
                <a:cs typeface="Clear Sans"/>
                <a:sym typeface="Clear Sans"/>
              </a:rPr>
              <a:t> </a:t>
            </a:r>
            <a:r>
              <a:rPr lang="en-US" sz="3300" dirty="0" err="1">
                <a:solidFill>
                  <a:srgbClr val="363839"/>
                </a:solidFill>
                <a:ea typeface="Clear Sans"/>
                <a:cs typeface="Clear Sans"/>
                <a:sym typeface="Clear Sans"/>
              </a:rPr>
              <a:t>hormon</a:t>
            </a:r>
            <a:r>
              <a:rPr lang="en-US" sz="3300" dirty="0">
                <a:solidFill>
                  <a:srgbClr val="363839"/>
                </a:solidFill>
                <a:ea typeface="Clear Sans"/>
                <a:cs typeface="Clear Sans"/>
                <a:sym typeface="Clear Sans"/>
              </a:rPr>
              <a:t> </a:t>
            </a:r>
            <a:r>
              <a:rPr lang="en-US" sz="3300" dirty="0" err="1">
                <a:solidFill>
                  <a:srgbClr val="363839"/>
                </a:solidFill>
                <a:ea typeface="Clear Sans"/>
                <a:cs typeface="Clear Sans"/>
                <a:sym typeface="Clear Sans"/>
              </a:rPr>
              <a:t>salgılanmasına</a:t>
            </a:r>
            <a:r>
              <a:rPr lang="en-US" sz="3300" dirty="0">
                <a:solidFill>
                  <a:srgbClr val="363839"/>
                </a:solidFill>
                <a:ea typeface="Clear Sans"/>
                <a:cs typeface="Clear Sans"/>
                <a:sym typeface="Clear Sans"/>
              </a:rPr>
              <a:t> </a:t>
            </a:r>
            <a:r>
              <a:rPr lang="en-US" sz="3300" dirty="0" err="1">
                <a:solidFill>
                  <a:srgbClr val="363839"/>
                </a:solidFill>
                <a:ea typeface="Clear Sans"/>
                <a:cs typeface="Clear Sans"/>
                <a:sym typeface="Clear Sans"/>
              </a:rPr>
              <a:t>bağlı</a:t>
            </a:r>
            <a:r>
              <a:rPr lang="en-US" sz="3300" dirty="0">
                <a:solidFill>
                  <a:srgbClr val="363839"/>
                </a:solidFill>
                <a:ea typeface="Clear Sans"/>
                <a:cs typeface="Clear Sans"/>
                <a:sym typeface="Clear Sans"/>
              </a:rPr>
              <a:t> </a:t>
            </a:r>
            <a:r>
              <a:rPr lang="en-US" sz="3300" dirty="0" err="1">
                <a:solidFill>
                  <a:srgbClr val="363839"/>
                </a:solidFill>
                <a:ea typeface="Clear Sans"/>
                <a:cs typeface="Clear Sans"/>
                <a:sym typeface="Clear Sans"/>
              </a:rPr>
              <a:t>mutluluk</a:t>
            </a:r>
            <a:r>
              <a:rPr lang="en-US" sz="3300" dirty="0">
                <a:solidFill>
                  <a:srgbClr val="363839"/>
                </a:solidFill>
                <a:ea typeface="Clear Sans"/>
                <a:cs typeface="Clear Sans"/>
                <a:sym typeface="Clear Sans"/>
              </a:rPr>
              <a:t> </a:t>
            </a:r>
            <a:r>
              <a:rPr lang="en-US" sz="3300" dirty="0" err="1">
                <a:solidFill>
                  <a:srgbClr val="363839"/>
                </a:solidFill>
                <a:ea typeface="Clear Sans"/>
                <a:cs typeface="Clear Sans"/>
                <a:sym typeface="Clear Sans"/>
              </a:rPr>
              <a:t>oluşur</a:t>
            </a:r>
            <a:r>
              <a:rPr lang="en-US" sz="3300" dirty="0">
                <a:solidFill>
                  <a:srgbClr val="363839"/>
                </a:solidFill>
                <a:ea typeface="Clear Sans"/>
                <a:cs typeface="Clear Sans"/>
                <a:sym typeface="Clear Sans"/>
              </a:rPr>
              <a:t>. </a:t>
            </a:r>
            <a:r>
              <a:rPr lang="en-US" sz="3300" dirty="0" err="1">
                <a:solidFill>
                  <a:srgbClr val="363839"/>
                </a:solidFill>
                <a:ea typeface="Clear Sans"/>
                <a:cs typeface="Clear Sans"/>
                <a:sym typeface="Clear Sans"/>
              </a:rPr>
              <a:t>Fakat</a:t>
            </a:r>
            <a:r>
              <a:rPr lang="en-US" sz="3300" dirty="0">
                <a:solidFill>
                  <a:srgbClr val="363839"/>
                </a:solidFill>
                <a:ea typeface="Clear Sans"/>
                <a:cs typeface="Clear Sans"/>
                <a:sym typeface="Clear Sans"/>
              </a:rPr>
              <a:t> </a:t>
            </a:r>
            <a:r>
              <a:rPr lang="en-US" sz="3300" dirty="0" err="1">
                <a:solidFill>
                  <a:srgbClr val="363839"/>
                </a:solidFill>
                <a:ea typeface="Clear Sans"/>
                <a:cs typeface="Clear Sans"/>
                <a:sym typeface="Clear Sans"/>
              </a:rPr>
              <a:t>daha</a:t>
            </a:r>
            <a:r>
              <a:rPr lang="en-US" sz="3300" dirty="0">
                <a:solidFill>
                  <a:srgbClr val="363839"/>
                </a:solidFill>
                <a:ea typeface="Clear Sans"/>
                <a:cs typeface="Clear Sans"/>
                <a:sym typeface="Clear Sans"/>
              </a:rPr>
              <a:t> </a:t>
            </a:r>
            <a:r>
              <a:rPr lang="en-US" sz="3300" dirty="0" err="1">
                <a:solidFill>
                  <a:srgbClr val="363839"/>
                </a:solidFill>
                <a:ea typeface="Clear Sans"/>
                <a:cs typeface="Clear Sans"/>
                <a:sym typeface="Clear Sans"/>
              </a:rPr>
              <a:t>sonra</a:t>
            </a:r>
            <a:r>
              <a:rPr lang="en-US" sz="3300" dirty="0">
                <a:solidFill>
                  <a:srgbClr val="363839"/>
                </a:solidFill>
                <a:ea typeface="Clear Sans"/>
                <a:cs typeface="Clear Sans"/>
                <a:sym typeface="Clear Sans"/>
              </a:rPr>
              <a:t> </a:t>
            </a:r>
            <a:r>
              <a:rPr lang="en-US" sz="3300" dirty="0" err="1">
                <a:solidFill>
                  <a:srgbClr val="363839"/>
                </a:solidFill>
                <a:ea typeface="Clear Sans"/>
                <a:cs typeface="Clear Sans"/>
                <a:sym typeface="Clear Sans"/>
              </a:rPr>
              <a:t>eski</a:t>
            </a:r>
            <a:r>
              <a:rPr lang="en-US" sz="3300" dirty="0">
                <a:solidFill>
                  <a:srgbClr val="363839"/>
                </a:solidFill>
                <a:ea typeface="Clear Sans"/>
                <a:cs typeface="Clear Sans"/>
                <a:sym typeface="Clear Sans"/>
              </a:rPr>
              <a:t> </a:t>
            </a:r>
            <a:r>
              <a:rPr lang="en-US" sz="3300" dirty="0" err="1">
                <a:solidFill>
                  <a:srgbClr val="363839"/>
                </a:solidFill>
                <a:ea typeface="Clear Sans"/>
                <a:cs typeface="Clear Sans"/>
                <a:sym typeface="Clear Sans"/>
              </a:rPr>
              <a:t>verdiği</a:t>
            </a:r>
            <a:r>
              <a:rPr lang="en-US" sz="3300" dirty="0">
                <a:solidFill>
                  <a:srgbClr val="363839"/>
                </a:solidFill>
                <a:ea typeface="Clear Sans"/>
                <a:cs typeface="Clear Sans"/>
                <a:sym typeface="Clear Sans"/>
              </a:rPr>
              <a:t> </a:t>
            </a:r>
            <a:r>
              <a:rPr lang="en-US" sz="3300" dirty="0" err="1">
                <a:solidFill>
                  <a:srgbClr val="363839"/>
                </a:solidFill>
                <a:ea typeface="Clear Sans"/>
                <a:cs typeface="Clear Sans"/>
                <a:sym typeface="Clear Sans"/>
              </a:rPr>
              <a:t>mutluluğu</a:t>
            </a:r>
            <a:r>
              <a:rPr lang="en-US" sz="3300" dirty="0">
                <a:solidFill>
                  <a:srgbClr val="363839"/>
                </a:solidFill>
                <a:ea typeface="Clear Sans"/>
                <a:cs typeface="Clear Sans"/>
                <a:sym typeface="Clear Sans"/>
              </a:rPr>
              <a:t> </a:t>
            </a:r>
            <a:r>
              <a:rPr lang="en-US" sz="3300" dirty="0" err="1">
                <a:solidFill>
                  <a:srgbClr val="363839"/>
                </a:solidFill>
                <a:ea typeface="Clear Sans"/>
                <a:cs typeface="Clear Sans"/>
                <a:sym typeface="Clear Sans"/>
              </a:rPr>
              <a:t>vermemeye</a:t>
            </a:r>
            <a:r>
              <a:rPr lang="en-US" sz="3300" dirty="0">
                <a:solidFill>
                  <a:srgbClr val="363839"/>
                </a:solidFill>
                <a:ea typeface="Clear Sans"/>
                <a:cs typeface="Clear Sans"/>
                <a:sym typeface="Clear Sans"/>
              </a:rPr>
              <a:t> </a:t>
            </a:r>
            <a:r>
              <a:rPr lang="en-US" sz="3300" dirty="0" err="1">
                <a:solidFill>
                  <a:srgbClr val="363839"/>
                </a:solidFill>
                <a:ea typeface="Clear Sans"/>
                <a:cs typeface="Clear Sans"/>
                <a:sym typeface="Clear Sans"/>
              </a:rPr>
              <a:t>başlar</a:t>
            </a:r>
            <a:r>
              <a:rPr lang="en-US" sz="3300" dirty="0">
                <a:solidFill>
                  <a:srgbClr val="363839"/>
                </a:solidFill>
                <a:ea typeface="Clear Sans"/>
                <a:cs typeface="Clear Sans"/>
                <a:sym typeface="Clear Sans"/>
              </a:rPr>
              <a:t>. Bir </a:t>
            </a:r>
            <a:r>
              <a:rPr lang="en-US" sz="3300" dirty="0" err="1">
                <a:solidFill>
                  <a:srgbClr val="363839"/>
                </a:solidFill>
                <a:ea typeface="Clear Sans"/>
                <a:cs typeface="Clear Sans"/>
                <a:sym typeface="Clear Sans"/>
              </a:rPr>
              <a:t>süre</a:t>
            </a:r>
            <a:r>
              <a:rPr lang="en-US" sz="3300" dirty="0">
                <a:solidFill>
                  <a:srgbClr val="363839"/>
                </a:solidFill>
                <a:ea typeface="Clear Sans"/>
                <a:cs typeface="Clear Sans"/>
                <a:sym typeface="Clear Sans"/>
              </a:rPr>
              <a:t> </a:t>
            </a:r>
            <a:r>
              <a:rPr lang="en-US" sz="3300" dirty="0" err="1">
                <a:solidFill>
                  <a:srgbClr val="363839"/>
                </a:solidFill>
                <a:ea typeface="Clear Sans"/>
                <a:cs typeface="Clear Sans"/>
                <a:sym typeface="Clear Sans"/>
              </a:rPr>
              <a:t>sonra</a:t>
            </a:r>
            <a:r>
              <a:rPr lang="en-US" sz="3300" dirty="0">
                <a:solidFill>
                  <a:srgbClr val="363839"/>
                </a:solidFill>
                <a:ea typeface="Clear Sans"/>
                <a:cs typeface="Clear Sans"/>
                <a:sym typeface="Clear Sans"/>
              </a:rPr>
              <a:t> </a:t>
            </a:r>
            <a:r>
              <a:rPr lang="en-US" sz="3300" dirty="0" err="1">
                <a:solidFill>
                  <a:srgbClr val="363839"/>
                </a:solidFill>
                <a:ea typeface="Clear Sans"/>
                <a:cs typeface="Clear Sans"/>
                <a:sym typeface="Clear Sans"/>
              </a:rPr>
              <a:t>kişi</a:t>
            </a:r>
            <a:r>
              <a:rPr lang="en-US" sz="3300" dirty="0">
                <a:solidFill>
                  <a:srgbClr val="363839"/>
                </a:solidFill>
                <a:ea typeface="Clear Sans"/>
                <a:cs typeface="Clear Sans"/>
                <a:sym typeface="Clear Sans"/>
              </a:rPr>
              <a:t> </a:t>
            </a:r>
            <a:r>
              <a:rPr lang="en-US" sz="3300" b="1" dirty="0" err="1">
                <a:solidFill>
                  <a:srgbClr val="06AE42"/>
                </a:solidFill>
                <a:ea typeface="Clear Sans Bold"/>
                <a:cs typeface="Clear Sans Bold"/>
                <a:sym typeface="Clear Sans Bold"/>
              </a:rPr>
              <a:t>mutlu</a:t>
            </a:r>
            <a:r>
              <a:rPr lang="en-US" sz="3300" b="1" dirty="0">
                <a:solidFill>
                  <a:srgbClr val="06AE42"/>
                </a:solidFill>
                <a:ea typeface="Clear Sans Bold"/>
                <a:cs typeface="Clear Sans Bold"/>
                <a:sym typeface="Clear Sans Bold"/>
              </a:rPr>
              <a:t> </a:t>
            </a:r>
            <a:r>
              <a:rPr lang="en-US" sz="3300" b="1" dirty="0" err="1">
                <a:solidFill>
                  <a:srgbClr val="06AE42"/>
                </a:solidFill>
                <a:ea typeface="Clear Sans Bold"/>
                <a:cs typeface="Clear Sans Bold"/>
                <a:sym typeface="Clear Sans Bold"/>
              </a:rPr>
              <a:t>olmak</a:t>
            </a:r>
            <a:r>
              <a:rPr lang="en-US" sz="3300" b="1" dirty="0">
                <a:solidFill>
                  <a:srgbClr val="06AE42"/>
                </a:solidFill>
                <a:ea typeface="Clear Sans Bold"/>
                <a:cs typeface="Clear Sans Bold"/>
                <a:sym typeface="Clear Sans Bold"/>
              </a:rPr>
              <a:t> </a:t>
            </a:r>
            <a:r>
              <a:rPr lang="en-US" sz="3300" b="1" dirty="0" err="1">
                <a:solidFill>
                  <a:srgbClr val="06AE42"/>
                </a:solidFill>
                <a:ea typeface="Clear Sans Bold"/>
                <a:cs typeface="Clear Sans Bold"/>
                <a:sym typeface="Clear Sans Bold"/>
              </a:rPr>
              <a:t>için</a:t>
            </a:r>
            <a:r>
              <a:rPr lang="en-US" sz="3300" b="1" dirty="0">
                <a:solidFill>
                  <a:srgbClr val="06AE42"/>
                </a:solidFill>
                <a:ea typeface="Clear Sans Bold"/>
                <a:cs typeface="Clear Sans Bold"/>
                <a:sym typeface="Clear Sans Bold"/>
              </a:rPr>
              <a:t> </a:t>
            </a:r>
            <a:r>
              <a:rPr lang="en-US" sz="3300" b="1" dirty="0" err="1">
                <a:solidFill>
                  <a:srgbClr val="06AE42"/>
                </a:solidFill>
                <a:ea typeface="Clear Sans Bold"/>
                <a:cs typeface="Clear Sans Bold"/>
                <a:sym typeface="Clear Sans Bold"/>
              </a:rPr>
              <a:t>değil</a:t>
            </a:r>
            <a:r>
              <a:rPr lang="en-US" sz="3300" b="1" dirty="0">
                <a:solidFill>
                  <a:srgbClr val="363839"/>
                </a:solidFill>
                <a:ea typeface="Clear Sans Bold"/>
                <a:cs typeface="Clear Sans Bold"/>
                <a:sym typeface="Clear Sans Bold"/>
              </a:rPr>
              <a:t> </a:t>
            </a:r>
            <a:r>
              <a:rPr lang="en-US" sz="3300" b="1" dirty="0">
                <a:solidFill>
                  <a:srgbClr val="004AAD"/>
                </a:solidFill>
                <a:ea typeface="Clear Sans Bold"/>
                <a:cs typeface="Clear Sans Bold"/>
                <a:sym typeface="Clear Sans Bold"/>
              </a:rPr>
              <a:t>normal </a:t>
            </a:r>
            <a:r>
              <a:rPr lang="en-US" sz="3300" b="1" dirty="0" err="1">
                <a:solidFill>
                  <a:srgbClr val="004AAD"/>
                </a:solidFill>
                <a:ea typeface="Clear Sans Bold"/>
                <a:cs typeface="Clear Sans Bold"/>
                <a:sym typeface="Clear Sans Bold"/>
              </a:rPr>
              <a:t>hissetmek</a:t>
            </a:r>
            <a:r>
              <a:rPr lang="en-US" sz="3300" b="1" dirty="0">
                <a:solidFill>
                  <a:srgbClr val="004AAD"/>
                </a:solidFill>
                <a:ea typeface="Clear Sans Bold"/>
                <a:cs typeface="Clear Sans Bold"/>
                <a:sym typeface="Clear Sans Bold"/>
              </a:rPr>
              <a:t> </a:t>
            </a:r>
            <a:r>
              <a:rPr lang="en-US" sz="3300" b="1" dirty="0" err="1">
                <a:solidFill>
                  <a:srgbClr val="004AAD"/>
                </a:solidFill>
                <a:ea typeface="Clear Sans Bold"/>
                <a:cs typeface="Clear Sans Bold"/>
                <a:sym typeface="Clear Sans Bold"/>
              </a:rPr>
              <a:t>için</a:t>
            </a:r>
            <a:r>
              <a:rPr lang="en-US" sz="3300" dirty="0">
                <a:solidFill>
                  <a:srgbClr val="363839"/>
                </a:solidFill>
                <a:ea typeface="Clear Sans"/>
                <a:cs typeface="Clear Sans"/>
                <a:sym typeface="Clear Sans"/>
              </a:rPr>
              <a:t> </a:t>
            </a:r>
            <a:r>
              <a:rPr lang="en-US" sz="3300" dirty="0" err="1">
                <a:solidFill>
                  <a:srgbClr val="363839"/>
                </a:solidFill>
                <a:ea typeface="Clear Sans"/>
                <a:cs typeface="Clear Sans"/>
                <a:sym typeface="Clear Sans"/>
              </a:rPr>
              <a:t>kullanır</a:t>
            </a:r>
            <a:r>
              <a:rPr lang="en-US" sz="3300" dirty="0">
                <a:solidFill>
                  <a:srgbClr val="363839"/>
                </a:solidFill>
                <a:ea typeface="Clear Sans"/>
                <a:cs typeface="Clear Sans"/>
                <a:sym typeface="Clear Sans"/>
              </a:rPr>
              <a:t>. </a:t>
            </a:r>
          </a:p>
        </p:txBody>
      </p:sp>
      <p:grpSp>
        <p:nvGrpSpPr>
          <p:cNvPr id="22" name="Group 22"/>
          <p:cNvGrpSpPr/>
          <p:nvPr/>
        </p:nvGrpSpPr>
        <p:grpSpPr>
          <a:xfrm>
            <a:off x="18973245" y="-130250"/>
            <a:ext cx="1112897" cy="1075302"/>
            <a:chOff x="0" y="-84690"/>
            <a:chExt cx="1349819" cy="1304219"/>
          </a:xfrm>
        </p:grpSpPr>
        <p:sp>
          <p:nvSpPr>
            <p:cNvPr id="25" name="TextBox 25"/>
            <p:cNvSpPr txBox="1"/>
            <p:nvPr/>
          </p:nvSpPr>
          <p:spPr>
            <a:xfrm>
              <a:off x="48977" y="-84690"/>
              <a:ext cx="1251864" cy="1304219"/>
            </a:xfrm>
            <a:prstGeom prst="rect">
              <a:avLst/>
            </a:prstGeom>
          </p:spPr>
          <p:txBody>
            <a:bodyPr lIns="55845" tIns="55845" rIns="55845" bIns="55845" rtlCol="0" anchor="ctr"/>
            <a:lstStyle/>
            <a:p>
              <a:pPr algn="ctr">
                <a:lnSpc>
                  <a:spcPts val="2924"/>
                </a:lnSpc>
              </a:pPr>
              <a:endParaRPr sz="1979" dirty="0"/>
            </a:p>
          </p:txBody>
        </p:sp>
        <p:sp>
          <p:nvSpPr>
            <p:cNvPr id="26" name="TextBox 26"/>
            <p:cNvSpPr txBox="1"/>
            <p:nvPr/>
          </p:nvSpPr>
          <p:spPr>
            <a:xfrm>
              <a:off x="0" y="290872"/>
              <a:ext cx="1349819" cy="812700"/>
            </a:xfrm>
            <a:prstGeom prst="rect">
              <a:avLst/>
            </a:prstGeom>
          </p:spPr>
          <p:txBody>
            <a:bodyPr lIns="0" tIns="0" rIns="0" bIns="0" rtlCol="0" anchor="t">
              <a:spAutoFit/>
            </a:bodyPr>
            <a:lstStyle/>
            <a:p>
              <a:pPr algn="ctr">
                <a:lnSpc>
                  <a:spcPts val="5559"/>
                </a:lnSpc>
              </a:pPr>
              <a:endParaRPr lang="en-US" sz="3969" b="1" dirty="0">
                <a:solidFill>
                  <a:srgbClr val="000000"/>
                </a:solidFill>
                <a:latin typeface="Open Sans Bold"/>
                <a:ea typeface="Open Sans Bold"/>
                <a:cs typeface="Open Sans Bold"/>
                <a:sym typeface="Open Sans Bold"/>
              </a:endParaRPr>
            </a:p>
          </p:txBody>
        </p:sp>
      </p:grpSp>
      <p:sp>
        <p:nvSpPr>
          <p:cNvPr id="2" name="Metin kutusu 1">
            <a:extLst>
              <a:ext uri="{FF2B5EF4-FFF2-40B4-BE49-F238E27FC236}">
                <a16:creationId xmlns:a16="http://schemas.microsoft.com/office/drawing/2014/main" id="{A898069C-5BDF-369F-A286-9697256CAA66}"/>
              </a:ext>
            </a:extLst>
          </p:cNvPr>
          <p:cNvSpPr txBox="1"/>
          <p:nvPr/>
        </p:nvSpPr>
        <p:spPr>
          <a:xfrm>
            <a:off x="318440" y="284178"/>
            <a:ext cx="15959727" cy="802848"/>
          </a:xfrm>
          <a:prstGeom prst="rect">
            <a:avLst/>
          </a:prstGeom>
          <a:noFill/>
        </p:spPr>
        <p:txBody>
          <a:bodyPr wrap="square" rtlCol="0">
            <a:spAutoFit/>
          </a:bodyPr>
          <a:lstStyle/>
          <a:p>
            <a:r>
              <a:rPr lang="tr-TR" sz="4617" b="1" dirty="0">
                <a:solidFill>
                  <a:srgbClr val="114533"/>
                </a:solidFill>
              </a:rPr>
              <a:t>HAZ ALMAK İÇİN: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Televizyon Karşısında Yemek Yemenin Zararları - Sağlığa bir adım">
            <a:extLst>
              <a:ext uri="{FF2B5EF4-FFF2-40B4-BE49-F238E27FC236}">
                <a16:creationId xmlns:a16="http://schemas.microsoft.com/office/drawing/2014/main" id="{3098C1A8-41F4-AC8F-78FA-4339E5670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3225" y="3649155"/>
            <a:ext cx="6478681" cy="40110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Çalışıyor Olmanız, Kitap Okumanıza Engel Değil! – Bürotime">
            <a:extLst>
              <a:ext uri="{FF2B5EF4-FFF2-40B4-BE49-F238E27FC236}">
                <a16:creationId xmlns:a16="http://schemas.microsoft.com/office/drawing/2014/main" id="{892767E7-9A42-DA10-DE1F-F2091CD97CD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023850" y="3649155"/>
            <a:ext cx="6019800" cy="3973069"/>
          </a:xfrm>
          <a:prstGeom prst="rect">
            <a:avLst/>
          </a:prstGeom>
          <a:noFill/>
          <a:extLst>
            <a:ext uri="{909E8E84-426E-40DD-AFC4-6F175D3DCCD1}">
              <a14:hiddenFill xmlns:a14="http://schemas.microsoft.com/office/drawing/2010/main">
                <a:solidFill>
                  <a:srgbClr val="FFFFFF"/>
                </a:solidFill>
              </a14:hiddenFill>
            </a:ext>
          </a:extLst>
        </p:spPr>
      </p:pic>
      <p:sp>
        <p:nvSpPr>
          <p:cNvPr id="3" name="Metin kutusu 2">
            <a:extLst>
              <a:ext uri="{FF2B5EF4-FFF2-40B4-BE49-F238E27FC236}">
                <a16:creationId xmlns:a16="http://schemas.microsoft.com/office/drawing/2014/main" id="{02FA0FD1-7685-6AA5-5DFC-72562591E616}"/>
              </a:ext>
            </a:extLst>
          </p:cNvPr>
          <p:cNvSpPr txBox="1"/>
          <p:nvPr/>
        </p:nvSpPr>
        <p:spPr>
          <a:xfrm>
            <a:off x="760672" y="3533443"/>
            <a:ext cx="4780609" cy="4154984"/>
          </a:xfrm>
          <a:prstGeom prst="rect">
            <a:avLst/>
          </a:prstGeom>
          <a:noFill/>
        </p:spPr>
        <p:txBody>
          <a:bodyPr wrap="square" rtlCol="0">
            <a:spAutoFit/>
          </a:bodyPr>
          <a:lstStyle/>
          <a:p>
            <a:r>
              <a:rPr lang="tr-TR" sz="6600" b="1" dirty="0">
                <a:solidFill>
                  <a:srgbClr val="114533"/>
                </a:solidFill>
              </a:rPr>
              <a:t>HAZ </a:t>
            </a:r>
            <a:br>
              <a:rPr lang="tr-TR" sz="6600" b="1" dirty="0">
                <a:solidFill>
                  <a:srgbClr val="114533"/>
                </a:solidFill>
              </a:rPr>
            </a:br>
            <a:r>
              <a:rPr lang="tr-TR" sz="6600" b="1" dirty="0">
                <a:solidFill>
                  <a:srgbClr val="114533"/>
                </a:solidFill>
              </a:rPr>
              <a:t>ALMAK,</a:t>
            </a:r>
            <a:br>
              <a:rPr lang="tr-TR" sz="6600" b="1" dirty="0">
                <a:solidFill>
                  <a:srgbClr val="114533"/>
                </a:solidFill>
              </a:rPr>
            </a:br>
            <a:r>
              <a:rPr lang="tr-TR" sz="6600" b="1" dirty="0">
                <a:solidFill>
                  <a:srgbClr val="114533"/>
                </a:solidFill>
              </a:rPr>
              <a:t>AMA  NELERDEN?</a:t>
            </a:r>
          </a:p>
        </p:txBody>
      </p:sp>
    </p:spTree>
    <p:extLst>
      <p:ext uri="{BB962C8B-B14F-4D97-AF65-F5344CB8AC3E}">
        <p14:creationId xmlns:p14="http://schemas.microsoft.com/office/powerpoint/2010/main" val="2693869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4931</TotalTime>
  <Words>2115</Words>
  <Application>Microsoft Office PowerPoint</Application>
  <PresentationFormat>Özel</PresentationFormat>
  <Paragraphs>220</Paragraphs>
  <Slides>31</Slides>
  <Notes>19</Notes>
  <HiddenSlides>0</HiddenSlides>
  <MMClips>1</MMClips>
  <ScaleCrop>false</ScaleCrop>
  <HeadingPairs>
    <vt:vector size="6" baseType="variant">
      <vt:variant>
        <vt:lpstr>Kullanılan Yazı Tipleri</vt:lpstr>
      </vt:variant>
      <vt:variant>
        <vt:i4>12</vt:i4>
      </vt:variant>
      <vt:variant>
        <vt:lpstr>Tema</vt:lpstr>
      </vt:variant>
      <vt:variant>
        <vt:i4>1</vt:i4>
      </vt:variant>
      <vt:variant>
        <vt:lpstr>Slayt Başlıkları</vt:lpstr>
      </vt:variant>
      <vt:variant>
        <vt:i4>31</vt:i4>
      </vt:variant>
    </vt:vector>
  </HeadingPairs>
  <TitlesOfParts>
    <vt:vector size="44" baseType="lpstr">
      <vt:lpstr>Andalus</vt:lpstr>
      <vt:lpstr>Aptos</vt:lpstr>
      <vt:lpstr>Arial</vt:lpstr>
      <vt:lpstr>Calibri</vt:lpstr>
      <vt:lpstr>Cambria</vt:lpstr>
      <vt:lpstr>Century Gothic</vt:lpstr>
      <vt:lpstr>Clear Sans</vt:lpstr>
      <vt:lpstr>Clear Sans Bold</vt:lpstr>
      <vt:lpstr>Courier New</vt:lpstr>
      <vt:lpstr>Montserrat</vt:lpstr>
      <vt:lpstr>Open Sans Bold</vt:lpstr>
      <vt:lpstr>Wingdings</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yesilay_efqm_sunum_edit01</dc:title>
  <dc:creator>Hatice Mutlu</dc:creator>
  <cp:lastModifiedBy>Mert ALİEFENDİOĞLU</cp:lastModifiedBy>
  <cp:revision>392</cp:revision>
  <dcterms:created xsi:type="dcterms:W3CDTF">2020-08-27T09:13:53Z</dcterms:created>
  <dcterms:modified xsi:type="dcterms:W3CDTF">2025-09-15T13:52:42Z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2020-08-27T00:00:00Z</vt:filetime>
  </property>
  <property fmtid="{D5CDD505-2E9C-101B-9397-08002B2CF9AE}" pid="3" name="Creator">
    <vt:lpwstr>Adobe Illustrator 24.2 (Macintosh)</vt:lpwstr>
  </property>
  <property fmtid="{D5CDD505-2E9C-101B-9397-08002B2CF9AE}" pid="4" name="LastSaved">
    <vt:filetime>2020-08-27T00:00:00Z</vt:filetime>
  </property>
  <property fmtid="{D5CDD505-2E9C-101B-9397-08002B2CF9AE}" pid="5" name="bjDocumentLabelXML">
    <vt:lpwstr>&lt;?xml version="1.0" encoding="us-ascii"?&gt;&lt;sisl xmlns:xsd="http://www.w3.org/2001/XMLSchema" xmlns:xsi="http://www.w3.org/2001/XMLSchema-instance" sislVersion="0" policy="06b88be1-581b-4ca2-b20f-13331b601e41" origin="userSelected" xmlns="http://www.boldonj</vt:lpwstr>
  </property>
  <property fmtid="{D5CDD505-2E9C-101B-9397-08002B2CF9AE}" pid="6" name="bjDocumentLabelXML-0">
    <vt:lpwstr>ames.com/2008/01/sie/internal/label"&gt;&lt;element uid="id_classification_unclassified" value="" &gt;&lt;/element&gt;&lt;/sisl&gt;</vt:lpwstr>
  </property>
  <property fmtid="{D5CDD505-2E9C-101B-9397-08002B2CF9AE}" pid="7" name="bjLabelRefreshRequired">
    <vt:lpwstr>FileClassifier</vt:lpwstr>
  </property>
</Properties>
</file>